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62" r:id="rId2"/>
    <p:sldId id="368" r:id="rId3"/>
    <p:sldId id="306" r:id="rId4"/>
    <p:sldId id="485" r:id="rId5"/>
    <p:sldId id="372" r:id="rId6"/>
    <p:sldId id="401" r:id="rId7"/>
    <p:sldId id="405" r:id="rId8"/>
    <p:sldId id="371" r:id="rId9"/>
    <p:sldId id="398" r:id="rId10"/>
    <p:sldId id="486" r:id="rId11"/>
    <p:sldId id="388" r:id="rId12"/>
    <p:sldId id="434" r:id="rId13"/>
    <p:sldId id="415" r:id="rId14"/>
    <p:sldId id="408" r:id="rId15"/>
    <p:sldId id="461" r:id="rId16"/>
    <p:sldId id="462" r:id="rId17"/>
    <p:sldId id="463" r:id="rId18"/>
    <p:sldId id="427" r:id="rId19"/>
    <p:sldId id="444" r:id="rId20"/>
    <p:sldId id="443" r:id="rId21"/>
    <p:sldId id="446" r:id="rId22"/>
    <p:sldId id="445" r:id="rId23"/>
    <p:sldId id="447" r:id="rId24"/>
    <p:sldId id="448" r:id="rId25"/>
    <p:sldId id="452" r:id="rId26"/>
    <p:sldId id="451" r:id="rId27"/>
    <p:sldId id="450" r:id="rId28"/>
    <p:sldId id="453" r:id="rId29"/>
    <p:sldId id="456" r:id="rId30"/>
    <p:sldId id="455" r:id="rId31"/>
    <p:sldId id="454" r:id="rId32"/>
    <p:sldId id="460" r:id="rId33"/>
    <p:sldId id="459" r:id="rId34"/>
    <p:sldId id="449" r:id="rId35"/>
    <p:sldId id="458" r:id="rId36"/>
    <p:sldId id="457" r:id="rId37"/>
    <p:sldId id="489" r:id="rId38"/>
    <p:sldId id="490" r:id="rId39"/>
    <p:sldId id="431" r:id="rId40"/>
    <p:sldId id="488" r:id="rId41"/>
    <p:sldId id="465" r:id="rId42"/>
    <p:sldId id="466" r:id="rId43"/>
    <p:sldId id="426" r:id="rId44"/>
    <p:sldId id="442" r:id="rId45"/>
    <p:sldId id="376" r:id="rId46"/>
    <p:sldId id="467" r:id="rId47"/>
    <p:sldId id="468" r:id="rId48"/>
    <p:sldId id="469" r:id="rId49"/>
    <p:sldId id="470" r:id="rId50"/>
    <p:sldId id="471" r:id="rId51"/>
    <p:sldId id="472" r:id="rId52"/>
    <p:sldId id="473" r:id="rId53"/>
    <p:sldId id="474" r:id="rId54"/>
    <p:sldId id="475" r:id="rId55"/>
    <p:sldId id="476" r:id="rId56"/>
    <p:sldId id="477" r:id="rId57"/>
    <p:sldId id="478" r:id="rId58"/>
    <p:sldId id="479" r:id="rId59"/>
    <p:sldId id="480" r:id="rId60"/>
    <p:sldId id="481" r:id="rId61"/>
    <p:sldId id="482" r:id="rId62"/>
    <p:sldId id="483" r:id="rId63"/>
    <p:sldId id="484" r:id="rId64"/>
    <p:sldId id="416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dha-Notebook" initials="S" lastIdx="1" clrIdx="0">
    <p:extLst>
      <p:ext uri="{19B8F6BF-5375-455C-9EA6-DF929625EA0E}">
        <p15:presenceInfo xmlns:p15="http://schemas.microsoft.com/office/powerpoint/2012/main" userId="Sudha-Noteboo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17375E"/>
    <a:srgbClr val="66CCFF"/>
    <a:srgbClr val="FF99FF"/>
    <a:srgbClr val="000000"/>
    <a:srgbClr val="FFFFFF"/>
    <a:srgbClr val="10253F"/>
    <a:srgbClr val="99FF66"/>
    <a:srgbClr val="99FF99"/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73" autoAdjust="0"/>
    <p:restoredTop sz="94747" autoAdjust="0"/>
  </p:normalViewPr>
  <p:slideViewPr>
    <p:cSldViewPr>
      <p:cViewPr varScale="1">
        <p:scale>
          <a:sx n="82" d="100"/>
          <a:sy n="82" d="100"/>
        </p:scale>
        <p:origin x="1795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96EEB-34DD-4D8E-BAB9-F4FE58A16A8E}" type="datetimeFigureOut">
              <a:rPr lang="en-US" smtClean="0"/>
              <a:pPr/>
              <a:t>5/5/2025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61D36-556A-456E-93FC-D8C248B60E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25132-AF25-4FE3-84B8-7C7802FA004D}" type="datetimeFigureOut">
              <a:rPr lang="en-US" smtClean="0"/>
              <a:pPr/>
              <a:t>5/5/2025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EDC57-975E-45E4-BAF9-3B7433462192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circl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circl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circl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circl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circl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circl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circl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circl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circl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circl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circl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FB9A0-29AF-47DD-9689-6D05F63730EF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circle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654666" y="912740"/>
            <a:ext cx="9130816" cy="5482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3200" b="1" dirty="0">
                <a:solidFill>
                  <a:srgbClr val="FF0000"/>
                </a:solidFill>
                <a:latin typeface="+mj-lt"/>
                <a:cs typeface="Arial" pitchFamily="34" charset="0"/>
              </a:rPr>
              <a:t>UNIVERSAL INTERACTION AND TRANSLATION SYSTEM</a:t>
            </a:r>
          </a:p>
          <a:p>
            <a:pPr algn="ctr">
              <a:lnSpc>
                <a:spcPct val="150000"/>
              </a:lnSpc>
              <a:defRPr/>
            </a:pPr>
            <a:r>
              <a:rPr lang="en-IN" sz="1800" b="1" kern="0" dirty="0">
                <a:effectLst/>
                <a:latin typeface="+mj-lt"/>
                <a:ea typeface="Calibri" panose="020F0502020204030204" pitchFamily="34" charset="0"/>
              </a:rPr>
              <a:t>A </a:t>
            </a:r>
            <a:r>
              <a:rPr lang="en-IN" b="1" kern="0" dirty="0">
                <a:latin typeface="+mj-lt"/>
                <a:ea typeface="Calibri" panose="020F0502020204030204" pitchFamily="34" charset="0"/>
              </a:rPr>
              <a:t>PRESENTATION </a:t>
            </a:r>
            <a:r>
              <a:rPr lang="en-IN" sz="1800" b="1" kern="0" dirty="0">
                <a:effectLst/>
                <a:latin typeface="+mj-lt"/>
                <a:ea typeface="Calibri" panose="020F0502020204030204" pitchFamily="34" charset="0"/>
              </a:rPr>
              <a:t> BY</a:t>
            </a:r>
            <a:endParaRPr lang="en-US" sz="1600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SOWMIYA K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230282601115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rPr>
              <a:t>UNDER THE GUIDANCE OF</a:t>
            </a:r>
            <a:endParaRPr lang="en-US" sz="16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Mrs. T.PANDIYAVATHI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ASSISTANT PROFESSOR(</a:t>
            </a:r>
            <a:r>
              <a:rPr lang="en-US" b="1" dirty="0" err="1"/>
              <a:t>Sr.Gr</a:t>
            </a:r>
            <a:r>
              <a:rPr lang="en-US" b="1" dirty="0"/>
              <a:t>)</a:t>
            </a:r>
            <a:endParaRPr lang="en-US" sz="1600" b="1" dirty="0"/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rPr>
              <a:t>MASTER OF COMPUTER APPLICATIONS (2023-2025)</a:t>
            </a:r>
          </a:p>
          <a:p>
            <a:pPr algn="ctr">
              <a:lnSpc>
                <a:spcPct val="150000"/>
              </a:lnSpc>
            </a:pP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2100" y="639545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F0EC7-1BF1-6028-E791-EDB007DF9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55744"/>
            <a:ext cx="667896" cy="5921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9E9B14-52EB-7215-6449-8BC929715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logo of people dancing&#10;&#10;AI-generated content may be incorrect.">
            <a:extLst>
              <a:ext uri="{FF2B5EF4-FFF2-40B4-BE49-F238E27FC236}">
                <a16:creationId xmlns:a16="http://schemas.microsoft.com/office/drawing/2014/main" id="{18F4364F-A0C7-9407-945D-AF864442FF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2712">
            <a:off x="-474769" y="1165689"/>
            <a:ext cx="4759325" cy="4759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33D5B-0E0C-F670-F8CF-45BFB8EC9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708547-0ABF-7582-3B39-C29994940AF2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E0D3FF-FC99-408E-D569-E84CAAB57E3A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26639-F38F-883B-1C14-82B72193D7F4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60D195-A7C6-E066-2C41-02DCA7062F50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9B56D-ADB1-EB5E-4507-EEE666626889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AE2B9890-E46D-F9F4-9579-657DE8B6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10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264F84-6426-DE1F-46AC-E6F8F96DF2CD}"/>
              </a:ext>
            </a:extLst>
          </p:cNvPr>
          <p:cNvSpPr/>
          <p:nvPr/>
        </p:nvSpPr>
        <p:spPr>
          <a:xfrm>
            <a:off x="0" y="226855"/>
            <a:ext cx="34897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cs typeface="Arial" panose="020B0604020202020204" pitchFamily="34" charset="0"/>
              </a:rPr>
              <a:t>P</a:t>
            </a:r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ROBLEM DEFINITION</a:t>
            </a:r>
            <a:endParaRPr lang="en-IN" sz="2800" dirty="0">
              <a:solidFill>
                <a:srgbClr val="C00000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5196EE1-BD6B-75CB-FEFA-2D4AD2110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844824"/>
            <a:ext cx="8532440" cy="326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People with disabilities have to use many separate tools to help them communicate.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Right now, most tools work alone are hard to use together and often need expensive devices 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want one easy-to-use system that brings all these tools together and works quickly, smoothly.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There’s no single tool right now that helps with all types of disabilities in one place.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0FF15-F7BE-67A7-978B-15252C1D5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658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92BD-E457-0243-BB62-C12894D3C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9DE699-7064-3B5E-E6D5-CB2F906B8DA1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99739-AF86-C3F8-5C36-44CC23E06E72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E47699-13F1-5E42-6B98-C76B61AE94DA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56938D-7901-4DEF-CCB4-FF2D8970D86A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B04FA-DA39-CDE3-1AD7-E70FC750C094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D45D19-9312-2359-57EF-30C00E456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11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401BA-41AF-2499-50DB-729DFFABEAEB}"/>
              </a:ext>
            </a:extLst>
          </p:cNvPr>
          <p:cNvSpPr/>
          <p:nvPr/>
        </p:nvSpPr>
        <p:spPr>
          <a:xfrm>
            <a:off x="25344" y="191136"/>
            <a:ext cx="30781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cs typeface="Arial" panose="020B0604020202020204" pitchFamily="34" charset="0"/>
              </a:rPr>
              <a:t>PROPOSED</a:t>
            </a:r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 SYSTEM</a:t>
            </a:r>
            <a:endParaRPr lang="en-IN" sz="28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5ED40-9686-A412-6FB4-B0649C190440}"/>
              </a:ext>
            </a:extLst>
          </p:cNvPr>
          <p:cNvSpPr txBox="1"/>
          <p:nvPr/>
        </p:nvSpPr>
        <p:spPr>
          <a:xfrm>
            <a:off x="251520" y="1185410"/>
            <a:ext cx="8784976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All-in-One Platform: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Combines Braille translation, Sign Language recognition, Speech Training, and Color Detection into one system.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Real-Time Feedback: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Provides instant responses for better learning and communication.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Easy to Use: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Features a simple interface with voice and gesture controls.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Supports All Disabilities: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Helps users with vision, hearing, speech, or color-recognition challenges.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Personalized &amp; Trackable: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Settings can be customized, and user progress is monitored over time.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4F20ED-A85E-0529-6A53-E86E8D907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9525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A9E3D-6676-8C45-BF7F-230025FB0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3F48B3-8A17-F740-B3A4-E63E00519D32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E91E60-147B-AAA0-6AC8-E4B97026EAC9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127873-81B9-BB0A-3B8D-1000F3DE8F4B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4E9306-990C-88B5-7E9C-F5BECA52DDA9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ED272-FDB4-6592-DFC8-1144448F06EF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25BF385E-7E66-DA0B-0722-2C1ED2B4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12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E4B666-2152-BB55-21D7-3ABA95970293}"/>
              </a:ext>
            </a:extLst>
          </p:cNvPr>
          <p:cNvSpPr/>
          <p:nvPr/>
        </p:nvSpPr>
        <p:spPr>
          <a:xfrm>
            <a:off x="25344" y="191136"/>
            <a:ext cx="50449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BENEFITS OF PROPOSED SYSTEM</a:t>
            </a:r>
            <a:endParaRPr lang="en-IN" sz="2800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E94D2A-592B-8FCC-A31D-D0E92750D4D6}"/>
              </a:ext>
            </a:extLst>
          </p:cNvPr>
          <p:cNvSpPr txBox="1"/>
          <p:nvPr/>
        </p:nvSpPr>
        <p:spPr>
          <a:xfrm>
            <a:off x="179512" y="1117892"/>
            <a:ext cx="8712968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All-in-one platform for multiple disabilities.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Time and Effort Saving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Makes communication easier between disabled and non-disabled users.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User-friendly design with voice and gesture control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Useful for both personal and professional environments.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Improves self-confidence in users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Real-Time Feedback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33BAA-2EE9-EC11-CF8D-570ABFD68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896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B79DD-76AD-B32F-11FB-1419BBF16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53E315-B9E5-F7FE-C90F-19E9725313E1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74CA3C-8E09-1263-47F5-59765D733A62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70A44-7967-1D96-0BB2-D57C6E10A367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7F80C3-1690-339B-6685-336012A15947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228BD-51CB-395B-B204-69F510DF6AF6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F9761E0F-8D0A-DFF5-F6E7-212F893B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13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B2A9A-C68A-37F5-2725-7945EE89C0D7}"/>
              </a:ext>
            </a:extLst>
          </p:cNvPr>
          <p:cNvSpPr/>
          <p:nvPr/>
        </p:nvSpPr>
        <p:spPr>
          <a:xfrm>
            <a:off x="25344" y="191136"/>
            <a:ext cx="40245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ARCHITECTURE DIAGRAM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78D9ED-7751-B77C-0419-8ED3160E8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" y="1268760"/>
            <a:ext cx="7572375" cy="451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D3AC86-E507-F1FE-718A-311F944DA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006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1E7D6-6524-972C-ABE8-EA107EB60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6ADA0E-4630-318C-F510-5B175C2EAB6F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245414-A8E6-B15A-F34D-CFE600E44D98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EC43D-9E94-FFE9-73F7-A9C851D87424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1C9813-7ADD-EB59-389A-DF50AB473A56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57150-A499-4044-2E7C-18218841EC2C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8DD30090-E231-DA40-A0EB-8110175A1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14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01F00E-9148-3E9F-CEE4-A5971B754A69}"/>
              </a:ext>
            </a:extLst>
          </p:cNvPr>
          <p:cNvSpPr/>
          <p:nvPr/>
        </p:nvSpPr>
        <p:spPr>
          <a:xfrm>
            <a:off x="25344" y="191136"/>
            <a:ext cx="2035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cs typeface="Arial" panose="020B0604020202020204" pitchFamily="34" charset="0"/>
              </a:rPr>
              <a:t>ALGORITHM</a:t>
            </a:r>
            <a:endParaRPr lang="en-IN" sz="28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00A6DD-0BCC-C86E-7C2A-7DFAC24483C4}"/>
              </a:ext>
            </a:extLst>
          </p:cNvPr>
          <p:cNvSpPr txBox="1"/>
          <p:nvPr/>
        </p:nvSpPr>
        <p:spPr>
          <a:xfrm>
            <a:off x="179512" y="1251901"/>
            <a:ext cx="8784976" cy="448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Module 1: </a:t>
            </a:r>
            <a:r>
              <a:rPr lang="en-IN" dirty="0"/>
              <a:t>Braille Translator</a:t>
            </a:r>
          </a:p>
          <a:p>
            <a:pPr algn="just"/>
            <a:endParaRPr lang="en-IN" dirty="0"/>
          </a:p>
          <a:p>
            <a:pPr algn="just"/>
            <a:r>
              <a:rPr lang="en-IN" b="1" dirty="0"/>
              <a:t>Description:</a:t>
            </a:r>
          </a:p>
          <a:p>
            <a:pPr algn="just"/>
            <a:r>
              <a:rPr lang="en-IN" b="1" dirty="0"/>
              <a:t>	</a:t>
            </a:r>
            <a:r>
              <a:rPr lang="en-US" dirty="0"/>
              <a:t>A desktop application built using Python and </a:t>
            </a:r>
            <a:r>
              <a:rPr lang="en-US" dirty="0" err="1"/>
              <a:t>Tkinter</a:t>
            </a:r>
            <a:r>
              <a:rPr lang="en-US" dirty="0"/>
              <a:t> that translates between regular text and Braille. It supports file uploads (TXT, PDF, DOCX), allows users to choose translation direction (Text ↔ Braille), (Braille ↔ Text), and saves the output.</a:t>
            </a:r>
          </a:p>
          <a:p>
            <a:pPr algn="just"/>
            <a:endParaRPr lang="en-US" dirty="0"/>
          </a:p>
          <a:p>
            <a:pPr algn="just">
              <a:lnSpc>
                <a:spcPct val="150000"/>
              </a:lnSpc>
            </a:pPr>
            <a:r>
              <a:rPr lang="en-IN" b="1" dirty="0"/>
              <a:t>Step: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Upload or Enter Text</a:t>
            </a:r>
            <a:endParaRPr lang="en-IN" b="1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Choose Translation Mode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On clicking Translate, the app uses Unicode-based mappings to convert the text accordingly.</a:t>
            </a:r>
            <a:endParaRPr lang="en-IN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Save Output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944CA-D055-5A38-2899-A95DEE60A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2445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63CF5-7391-9F68-C8DC-EB4E59065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D0DEC2-2293-4264-920F-025418999C67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18EA00-59AE-A5C1-AA66-40EBB974B2AA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D0238F-3393-B196-9387-6C8018F2F8D8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827710-A583-F17D-B1AB-51FD124D44FE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74718-D5B0-CFB2-EC5B-9140A321404B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90377C34-2942-1527-7E21-7C5A6CAAA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15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C60EA-3C42-54E0-833D-EF3A3CED2B82}"/>
              </a:ext>
            </a:extLst>
          </p:cNvPr>
          <p:cNvSpPr/>
          <p:nvPr/>
        </p:nvSpPr>
        <p:spPr>
          <a:xfrm>
            <a:off x="25344" y="191136"/>
            <a:ext cx="2035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cs typeface="Arial" panose="020B0604020202020204" pitchFamily="34" charset="0"/>
              </a:rPr>
              <a:t>ALGORITHM</a:t>
            </a:r>
            <a:endParaRPr lang="en-IN" sz="28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DEE16-3F73-FB9E-7682-D5A5C84849D9}"/>
              </a:ext>
            </a:extLst>
          </p:cNvPr>
          <p:cNvSpPr txBox="1"/>
          <p:nvPr/>
        </p:nvSpPr>
        <p:spPr>
          <a:xfrm>
            <a:off x="179512" y="1251901"/>
            <a:ext cx="8784976" cy="4342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Module 2: </a:t>
            </a:r>
            <a:r>
              <a:rPr lang="en-IN" dirty="0" err="1"/>
              <a:t>Color</a:t>
            </a:r>
            <a:r>
              <a:rPr lang="en-IN" dirty="0"/>
              <a:t> </a:t>
            </a:r>
            <a:r>
              <a:rPr lang="en-US" dirty="0"/>
              <a:t>Detection</a:t>
            </a:r>
            <a:endParaRPr lang="en-IN" dirty="0"/>
          </a:p>
          <a:p>
            <a:pPr algn="just"/>
            <a:endParaRPr lang="en-IN" dirty="0"/>
          </a:p>
          <a:p>
            <a:pPr algn="just"/>
            <a:r>
              <a:rPr lang="en-IN" b="1" dirty="0"/>
              <a:t>Description:</a:t>
            </a:r>
          </a:p>
          <a:p>
            <a:pPr algn="just"/>
            <a:r>
              <a:rPr lang="en-IN" b="1" dirty="0"/>
              <a:t>	</a:t>
            </a:r>
            <a:r>
              <a:rPr lang="en-US" dirty="0"/>
              <a:t>A desktop application that identifies and reads out the name of a color from either a live webcam feed or a selected image using computer vision and text-to-speech.</a:t>
            </a:r>
          </a:p>
          <a:p>
            <a:pPr algn="just">
              <a:lnSpc>
                <a:spcPct val="150000"/>
              </a:lnSpc>
            </a:pPr>
            <a:r>
              <a:rPr lang="en-IN" b="1" dirty="0"/>
              <a:t>Step: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Load GUI &amp; Choose Input Mode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Webcam for live detection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Select Image to analyze an existing photo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Capture or Upload Image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dirty="0" err="1"/>
              <a:t>Color</a:t>
            </a:r>
            <a:r>
              <a:rPr lang="en-IN" dirty="0"/>
              <a:t> Detection on Click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Display &amp; Speak the Color Name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F0BB58-8A0C-5765-5335-394430BB5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2771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E8E1E-1EE8-C0B0-CCCB-02F9DEAD5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377E09-05B6-A084-6AFC-E51FB408A655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23417A-1C32-BD9C-B3BF-FF826214B51E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EC3B5B-1DE0-BE69-7A81-092B7BE11996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BF24C1-4CE4-8628-151E-D83E1A13A873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FB52D-292A-5A30-F0F8-E3E0AAAF3B9D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AD8D993-4197-0CB5-98CE-3BF037BB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16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39046-9AEC-7869-AF62-CFBECBC63339}"/>
              </a:ext>
            </a:extLst>
          </p:cNvPr>
          <p:cNvSpPr/>
          <p:nvPr/>
        </p:nvSpPr>
        <p:spPr>
          <a:xfrm>
            <a:off x="25344" y="191136"/>
            <a:ext cx="2035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cs typeface="Arial" panose="020B0604020202020204" pitchFamily="34" charset="0"/>
              </a:rPr>
              <a:t>ALGORITHM</a:t>
            </a:r>
            <a:endParaRPr lang="en-IN" sz="28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717329-094B-1515-07E6-2731012909F2}"/>
              </a:ext>
            </a:extLst>
          </p:cNvPr>
          <p:cNvSpPr txBox="1"/>
          <p:nvPr/>
        </p:nvSpPr>
        <p:spPr>
          <a:xfrm>
            <a:off x="179512" y="1052736"/>
            <a:ext cx="8784976" cy="448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Module 3: </a:t>
            </a:r>
            <a:r>
              <a:rPr lang="en-IN" dirty="0"/>
              <a:t>Speech Training</a:t>
            </a:r>
          </a:p>
          <a:p>
            <a:pPr algn="just"/>
            <a:endParaRPr lang="en-IN" dirty="0"/>
          </a:p>
          <a:p>
            <a:pPr algn="just"/>
            <a:r>
              <a:rPr lang="en-IN" b="1" dirty="0"/>
              <a:t>Description:</a:t>
            </a:r>
          </a:p>
          <a:p>
            <a:pPr algn="just"/>
            <a:r>
              <a:rPr lang="en-IN" b="1" dirty="0"/>
              <a:t>	</a:t>
            </a:r>
            <a:r>
              <a:rPr lang="en-US" dirty="0"/>
              <a:t>The Speech Training System helps users (especially children) practice pronouncing words correctly. It speaks a word, listens to the user, and gives feedback if they said it correctly or not. If the user doesn't get it right, they get more chances to try again.</a:t>
            </a:r>
          </a:p>
          <a:p>
            <a:pPr algn="just"/>
            <a:r>
              <a:rPr lang="en-IN" b="1" dirty="0"/>
              <a:t>Step: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Enter Words (</a:t>
            </a:r>
            <a:r>
              <a:rPr lang="en-IN" dirty="0" err="1"/>
              <a:t>e.g</a:t>
            </a:r>
            <a:r>
              <a:rPr lang="en-IN" dirty="0"/>
              <a:t>: apple, cat, dog)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Listen and Speak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Check and Give Feedback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the pronunciation is correct You get a "Great job!" message.</a:t>
            </a:r>
            <a:endParaRPr lang="en-IN" dirty="0"/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it’s wrong You’ll get another chance to try again.</a:t>
            </a:r>
            <a:endParaRPr lang="en-IN" dirty="0"/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After max attempts, it moves to the next word.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094E0F-2145-12CC-A2C9-9EE90540D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628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3F628-A7A8-C3E5-8D02-700AB3B4A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D51486-01F6-1A1C-CEC5-08B30A1DD875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E82BEC-6FFD-7F31-9123-5EB0B4E59C87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2A2521-829A-4107-0A9C-6AFF990DDCA9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A1FC31-DE65-F25D-6681-6A810F53DDFD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33327-7BAE-02F7-554B-894C367F8033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F611566-225B-9E83-BB7B-56D5A88B0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17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4D885F-4992-C119-AED6-4CE0F7C6B07D}"/>
              </a:ext>
            </a:extLst>
          </p:cNvPr>
          <p:cNvSpPr/>
          <p:nvPr/>
        </p:nvSpPr>
        <p:spPr>
          <a:xfrm>
            <a:off x="25344" y="191136"/>
            <a:ext cx="2035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cs typeface="Arial" panose="020B0604020202020204" pitchFamily="34" charset="0"/>
              </a:rPr>
              <a:t>ALGORITHM</a:t>
            </a:r>
            <a:endParaRPr lang="en-IN" sz="28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89DC21-3D73-0BC8-BD47-5F1672CE32E2}"/>
              </a:ext>
            </a:extLst>
          </p:cNvPr>
          <p:cNvSpPr txBox="1"/>
          <p:nvPr/>
        </p:nvSpPr>
        <p:spPr>
          <a:xfrm>
            <a:off x="179512" y="1052736"/>
            <a:ext cx="8784976" cy="5173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Module 4: </a:t>
            </a:r>
            <a:r>
              <a:rPr lang="en-IN" dirty="0"/>
              <a:t> Sign Language</a:t>
            </a:r>
          </a:p>
          <a:p>
            <a:pPr algn="just"/>
            <a:endParaRPr lang="en-IN" dirty="0"/>
          </a:p>
          <a:p>
            <a:pPr algn="just"/>
            <a:r>
              <a:rPr lang="en-IN" b="1" dirty="0"/>
              <a:t>Description:</a:t>
            </a:r>
          </a:p>
          <a:p>
            <a:pPr algn="just"/>
            <a:r>
              <a:rPr lang="en-IN" b="1" dirty="0"/>
              <a:t>	</a:t>
            </a:r>
            <a:r>
              <a:rPr lang="en-US" dirty="0"/>
              <a:t> This desktop application listens to a user’s speech, recognizes spoken words using speech recognition, and then displays the equivalent Indian Sign Language (ISL) in GIF format. If no exact GIF exists, it shows letter-wise images for fingerspelling. </a:t>
            </a:r>
          </a:p>
          <a:p>
            <a:pPr algn="just"/>
            <a:endParaRPr lang="en-US" b="1" dirty="0"/>
          </a:p>
          <a:p>
            <a:pPr algn="just"/>
            <a:r>
              <a:rPr lang="en-IN" b="1" dirty="0"/>
              <a:t>Step: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User Initiates Speech Recognition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Matching ISL GIF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corresponding sign language GIF is loaded and played </a:t>
            </a:r>
            <a:endParaRPr lang="en-IN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Letter-by-Letter Image Display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Regardless of phrase match, the recognized word is also shown using individual letter images</a:t>
            </a:r>
            <a:endParaRPr lang="en-IN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Save Feature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7864C0-B8AB-E261-5514-6B8FA980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9642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36F59-B77C-9BB3-7E22-D852063D5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279954-C96F-2C66-5DE6-0A3E175C2942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D33286-2D28-868E-D8E7-CB76FB544736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DE607A-44DC-C09B-0287-96C718B6B8BE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1EA559-57A9-319A-3645-46521B4F71C4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6826A-EA3D-9030-2391-F3AA537FCCCF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7FFC2D0E-FEAD-34CF-0F22-5C3A1089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18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FCC4B0-0466-6BBB-2DA2-0FE17992F075}"/>
              </a:ext>
            </a:extLst>
          </p:cNvPr>
          <p:cNvSpPr/>
          <p:nvPr/>
        </p:nvSpPr>
        <p:spPr>
          <a:xfrm>
            <a:off x="25344" y="191136"/>
            <a:ext cx="3844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CODE IMPLEMENTATION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07B860-16A7-AC10-2CE4-874D71F5A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74" y="1765288"/>
            <a:ext cx="7710252" cy="4337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827487-5B29-9F9D-CFAF-CC0574439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5488BF-07C8-CDAD-9E4C-B0FA6D84172C}"/>
              </a:ext>
            </a:extLst>
          </p:cNvPr>
          <p:cNvSpPr txBox="1"/>
          <p:nvPr/>
        </p:nvSpPr>
        <p:spPr>
          <a:xfrm>
            <a:off x="2843808" y="1119183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Launch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Application</a:t>
            </a:r>
            <a:endParaRPr lang="en-IN" sz="18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85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E5F12-97D3-AEC1-C095-2BC996820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4AC71D-F1BC-93D9-534C-FADCA6B30D96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BB1995-86E3-035A-97D5-4FAAE63589CA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256AA7-D484-2293-2E98-8FB8EF545176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57D3A9-6E60-6F53-C91D-0C9E8F7DAD75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5297A8-F0E8-E08A-128A-569BDA1C7AC7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163851B0-E5B4-B876-7952-B7C7A4C89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19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EA244E-5686-C225-0728-221922AD1281}"/>
              </a:ext>
            </a:extLst>
          </p:cNvPr>
          <p:cNvSpPr/>
          <p:nvPr/>
        </p:nvSpPr>
        <p:spPr>
          <a:xfrm>
            <a:off x="25344" y="191136"/>
            <a:ext cx="3844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CODE IMPLEMENTATION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EE3FDA-20BA-EC95-0235-2F1AF7295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81" y="1431039"/>
            <a:ext cx="8332440" cy="4686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A0BB7-0382-E4D4-04DB-5AE6EE4E2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058231-22B4-2E5C-C743-B3A2F6E50222}"/>
              </a:ext>
            </a:extLst>
          </p:cNvPr>
          <p:cNvSpPr txBox="1"/>
          <p:nvPr/>
        </p:nvSpPr>
        <p:spPr>
          <a:xfrm>
            <a:off x="2915816" y="971436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 Modules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2722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429396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0" y="181253"/>
            <a:ext cx="6500826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b="1" dirty="0">
                <a:solidFill>
                  <a:srgbClr val="FF0000"/>
                </a:solidFill>
              </a:rPr>
              <a:t>PRESENTATION AT A GLANCE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35B164F-6C56-4497-B148-35006F64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2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64" y="4469"/>
            <a:ext cx="2314536" cy="674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860738-B5A7-E128-EE87-CAD816438DFD}"/>
              </a:ext>
            </a:extLst>
          </p:cNvPr>
          <p:cNvSpPr txBox="1"/>
          <p:nvPr/>
        </p:nvSpPr>
        <p:spPr>
          <a:xfrm>
            <a:off x="467544" y="872543"/>
            <a:ext cx="7920880" cy="711284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rgbClr val="C00000"/>
                </a:solidFill>
                <a:cs typeface="Arial" panose="020B0604020202020204" pitchFamily="34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rgbClr val="1F497D"/>
                </a:solidFill>
                <a:cs typeface="Arial" panose="020B0604020202020204" pitchFamily="34" charset="0"/>
              </a:rPr>
              <a:t>Objective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C00000"/>
                </a:solidFill>
                <a:cs typeface="Arial" panose="020B0604020202020204" pitchFamily="34" charset="0"/>
              </a:rPr>
              <a:t>Abstract</a:t>
            </a:r>
            <a:endParaRPr lang="en-IN" sz="1800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F497D"/>
                </a:solidFill>
                <a:cs typeface="Arial" panose="020B0604020202020204" pitchFamily="34" charset="0"/>
              </a:rPr>
              <a:t>Literature Survey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C00000"/>
                </a:solidFill>
                <a:cs typeface="Arial" panose="020B0604020202020204" pitchFamily="34" charset="0"/>
              </a:rPr>
              <a:t>Existing System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F497D"/>
                </a:solidFill>
                <a:cs typeface="Arial" panose="020B0604020202020204" pitchFamily="34" charset="0"/>
              </a:rPr>
              <a:t>Limitations of Existing System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C00000"/>
                </a:solidFill>
                <a:cs typeface="Arial" panose="020B0604020202020204" pitchFamily="34" charset="0"/>
              </a:rPr>
              <a:t>Problem identified</a:t>
            </a:r>
            <a:endParaRPr lang="en-IN" sz="1800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F497D"/>
                </a:solidFill>
                <a:cs typeface="Arial" panose="020B0604020202020204" pitchFamily="34" charset="0"/>
              </a:rPr>
              <a:t>Proposed System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C00000"/>
                </a:solidFill>
                <a:cs typeface="Arial" panose="020B0604020202020204" pitchFamily="34" charset="0"/>
              </a:rPr>
              <a:t>Architecture Diagram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F497D"/>
                </a:solidFill>
                <a:cs typeface="Arial" panose="020B0604020202020204" pitchFamily="34" charset="0"/>
              </a:rPr>
              <a:t>Detailed Algorithm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C00000"/>
                </a:solidFill>
                <a:cs typeface="Arial" panose="020B0604020202020204" pitchFamily="34" charset="0"/>
              </a:rPr>
              <a:t>Code Implementation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F497D"/>
                </a:solidFill>
                <a:cs typeface="Arial" panose="020B0604020202020204" pitchFamily="34" charset="0"/>
              </a:rPr>
              <a:t>Code Implementation- Result</a:t>
            </a:r>
            <a:endParaRPr lang="en-IN" sz="1800" b="1" dirty="0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b="1" dirty="0">
              <a:solidFill>
                <a:srgbClr val="17375E"/>
              </a:solidFill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800" b="1" dirty="0">
              <a:solidFill>
                <a:srgbClr val="17375E"/>
              </a:solidFill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b="1" dirty="0">
              <a:solidFill>
                <a:srgbClr val="17375E"/>
              </a:solidFill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800" b="1" dirty="0">
              <a:solidFill>
                <a:srgbClr val="17375E"/>
              </a:solidFill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b="1" dirty="0">
              <a:solidFill>
                <a:srgbClr val="17375E"/>
              </a:solidFill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C00000"/>
                </a:solidFill>
                <a:cs typeface="Arial" panose="020B0604020202020204" pitchFamily="34" charset="0"/>
              </a:rPr>
              <a:t>Conclusion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rgbClr val="1F497D"/>
                </a:solidFill>
                <a:cs typeface="Arial" panose="020B0604020202020204" pitchFamily="34" charset="0"/>
              </a:rPr>
              <a:t>Future Scope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C00000"/>
                </a:solidFill>
                <a:cs typeface="Arial" panose="020B0604020202020204" pitchFamily="34" charset="0"/>
              </a:rPr>
              <a:t>Reference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F497D"/>
                </a:solidFill>
                <a:cs typeface="Arial" panose="020B0604020202020204" pitchFamily="34" charset="0"/>
              </a:rPr>
              <a:t>Course Certificate</a:t>
            </a:r>
            <a:endParaRPr lang="en-IN" sz="1800" b="1" dirty="0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C00000"/>
                </a:solidFill>
                <a:cs typeface="Arial" panose="020B0604020202020204" pitchFamily="34" charset="0"/>
              </a:rPr>
              <a:t>Conference Certificate</a:t>
            </a:r>
            <a:endParaRPr lang="en-US" sz="2000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88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6C490-0CCE-4BA4-FAF4-7F1429D18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AA4F11-B9DB-75A5-1354-EC9E2A251EBB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7DBF46-C132-A4B1-2FCF-6FE3922E71CC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5CEC34-6D69-1CCC-87AC-72F95E59CC62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149B52-7DFD-E2C3-00B3-4B75EB63BA57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71F01B-73F6-6BF0-5EB2-01F80F6889C9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39392A73-A434-965C-A999-5E834499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20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5B9B0F-CE04-719E-67E3-7728CD97FAEC}"/>
              </a:ext>
            </a:extLst>
          </p:cNvPr>
          <p:cNvSpPr/>
          <p:nvPr/>
        </p:nvSpPr>
        <p:spPr>
          <a:xfrm>
            <a:off x="25344" y="191136"/>
            <a:ext cx="3844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CODE IMPLEMENTATION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7F830E-FE7B-577B-B9A0-37B5C7B64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1416692"/>
            <a:ext cx="8397791" cy="4723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B14F6E-8516-C342-E763-AE6132E82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3A4276-4B7D-D7AC-6947-73789F046D67}"/>
              </a:ext>
            </a:extLst>
          </p:cNvPr>
          <p:cNvSpPr txBox="1"/>
          <p:nvPr/>
        </p:nvSpPr>
        <p:spPr>
          <a:xfrm>
            <a:off x="2915816" y="98072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Braille </a:t>
            </a:r>
            <a:r>
              <a:rPr lang="en-IN" dirty="0"/>
              <a:t>Translator</a:t>
            </a:r>
            <a:r>
              <a:rPr lang="en-US" dirty="0"/>
              <a:t> GUI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0354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98451-7EC1-D928-8A34-16B6979E0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16690C-51E4-7A58-7D8D-085859253DB5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86A9A3-7EF4-131E-7CE8-78D848FCB2B0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76E1A1-1B45-554C-E0FA-4C4C9E21C7E6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1CB2D4-6858-9CBD-DA26-FB87AFE2EA2C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34CD3-E636-94D3-A8A0-08CA62995EFA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2EA16540-E4F9-3E74-C738-08796A2A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21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1A7C9B-0F31-F810-CBAF-740D9F17CE6E}"/>
              </a:ext>
            </a:extLst>
          </p:cNvPr>
          <p:cNvSpPr/>
          <p:nvPr/>
        </p:nvSpPr>
        <p:spPr>
          <a:xfrm>
            <a:off x="25344" y="191136"/>
            <a:ext cx="3844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CODE IMPLEMENTATION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196558-A298-B14B-204C-356379C5B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0" y="1412141"/>
            <a:ext cx="8388424" cy="4718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E0258F-350C-30F3-77FC-E6FB5EF4D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9D4397-7795-0EE3-EA1B-874C620619C2}"/>
              </a:ext>
            </a:extLst>
          </p:cNvPr>
          <p:cNvSpPr txBox="1"/>
          <p:nvPr/>
        </p:nvSpPr>
        <p:spPr>
          <a:xfrm>
            <a:off x="2915816" y="971436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 Detection GUI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9674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000D2-D538-517C-5369-92A759227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619115-8215-04ED-4795-A092A1B0425B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3ACA8D-D096-3AFE-748F-A54614927BFB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4F142A-4825-E849-7690-370522C4E5D3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CD5F91-638B-A3CE-63A8-DF23A0B1F89E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57BF48-3C03-C9DB-EB04-8AD2DFCBD1E0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D1954D8B-BE58-9E82-619C-EDBEE98D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22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5DBEE9-BE3E-75B6-F791-B20BD237993C}"/>
              </a:ext>
            </a:extLst>
          </p:cNvPr>
          <p:cNvSpPr/>
          <p:nvPr/>
        </p:nvSpPr>
        <p:spPr>
          <a:xfrm>
            <a:off x="25344" y="191136"/>
            <a:ext cx="3844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CODE IMPLEMENTATION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17A0BA-577A-6A52-D3EC-AE5FF6291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1359441"/>
            <a:ext cx="8532440" cy="4799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EE0124-01A6-1E01-06F6-95C5C6FCA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985281-1E85-9360-427C-2A674FA76BC5}"/>
              </a:ext>
            </a:extLst>
          </p:cNvPr>
          <p:cNvSpPr txBox="1"/>
          <p:nvPr/>
        </p:nvSpPr>
        <p:spPr>
          <a:xfrm>
            <a:off x="2915816" y="908720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 Language GUI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7154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0872F-C832-C000-72A3-69E243FBB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C86A32-5734-B22D-95FC-6123349020CB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49E193-9B60-6985-E7DD-1FB42A30B5F5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347754-FB38-C96B-F490-F83B84D19DE4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C01DC-D53E-A128-699D-D7D247D740D7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157B41-FB04-4E39-81CC-537B87D6E020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0C6558A-9666-30D3-2AAB-B6642FD1D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23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B9F2D6-1AAD-751D-33AC-2AA9F28F4E54}"/>
              </a:ext>
            </a:extLst>
          </p:cNvPr>
          <p:cNvSpPr/>
          <p:nvPr/>
        </p:nvSpPr>
        <p:spPr>
          <a:xfrm>
            <a:off x="25344" y="191136"/>
            <a:ext cx="3844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CODE IMPLEMENTATION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8BB666-211D-3805-39CF-EDDF76A5B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06" y="1404997"/>
            <a:ext cx="8235788" cy="4632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66F0DC-E157-383A-395D-7C4B6E87F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CFC36E-A5BE-53E2-B4B5-C37BC10ED362}"/>
              </a:ext>
            </a:extLst>
          </p:cNvPr>
          <p:cNvSpPr txBox="1"/>
          <p:nvPr/>
        </p:nvSpPr>
        <p:spPr>
          <a:xfrm>
            <a:off x="2915816" y="98072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Speech Training GUI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9444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26AC7-B20F-07AD-ED9B-32522560B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F3D3DA-B00E-585C-7DC9-0655C61C8D40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FF4957-8937-1928-F0E2-9BD96EE5F206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7E0FA9-3820-C610-E18B-67FEEFC40146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6FF68-2507-2885-8382-E934EE846CA3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1B97B9-9DC9-7B35-920B-84EABD6DFBD4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1EED917-B159-DEBA-5916-07F33F37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24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376F10-6D24-E955-AA57-2449D77D9FEC}"/>
              </a:ext>
            </a:extLst>
          </p:cNvPr>
          <p:cNvSpPr/>
          <p:nvPr/>
        </p:nvSpPr>
        <p:spPr>
          <a:xfrm>
            <a:off x="25344" y="191136"/>
            <a:ext cx="5036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CODE IMPLEMENTATION-RESULT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503EB9-549D-90D0-FFEB-333FF2B6A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4" y="1114452"/>
            <a:ext cx="7848872" cy="4414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E17C14-BB1D-CC6E-D67E-C0BC95212F1E}"/>
              </a:ext>
            </a:extLst>
          </p:cNvPr>
          <p:cNvSpPr txBox="1"/>
          <p:nvPr/>
        </p:nvSpPr>
        <p:spPr>
          <a:xfrm>
            <a:off x="3203101" y="5633511"/>
            <a:ext cx="2593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Launch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Application</a:t>
            </a:r>
            <a:endParaRPr lang="en-IN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F048C5-2E4D-533E-1767-A7235EF07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60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54B1A-0C03-1547-8CBD-436818F45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30F9E2-C30A-89FE-F81C-6AF8A5FB01E1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28C8E3-8FD7-A3B6-FF46-C9F5FD45146A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7A015A-D2E2-AD3E-EE61-4B107C17EED3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73B87C-7E10-FABB-3B55-6004AA8827E5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C4EFE-A089-9891-74B2-64357BEB80A3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244685B5-0B49-69D0-6B78-C151DC508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86D88F-84E7-0874-3848-7FAEAF4A965C}"/>
              </a:ext>
            </a:extLst>
          </p:cNvPr>
          <p:cNvSpPr/>
          <p:nvPr/>
        </p:nvSpPr>
        <p:spPr>
          <a:xfrm>
            <a:off x="25344" y="191136"/>
            <a:ext cx="5036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CODE IMPLEMENTATION-RESULT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5BC2B1-E2A4-D8DF-BE39-9DEF8122B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2736"/>
            <a:ext cx="7646595" cy="4301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4CE5C8-EE97-42DC-ED85-06EDA06E0223}"/>
              </a:ext>
            </a:extLst>
          </p:cNvPr>
          <p:cNvSpPr txBox="1"/>
          <p:nvPr/>
        </p:nvSpPr>
        <p:spPr>
          <a:xfrm>
            <a:off x="3261810" y="5507940"/>
            <a:ext cx="2314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Select Features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705F19-B144-1563-39C5-AC6623235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954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3E099-EE40-8965-7F51-180F3355B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6B601-DA9A-CD35-644F-C70E4DF1475E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4C3651-2EBA-AB2B-DCCE-E1731449B782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57650F-E7C4-1EBD-2545-7389D23A0974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D5EABF-EF7B-843E-1356-471F2C0143D7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C83C9-AA85-FE97-AA48-A3AEA8508B3C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1B7A38C2-3397-96DE-B5CF-A34B5326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26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E19513-B83B-3327-4658-3B49703AA0D9}"/>
              </a:ext>
            </a:extLst>
          </p:cNvPr>
          <p:cNvSpPr/>
          <p:nvPr/>
        </p:nvSpPr>
        <p:spPr>
          <a:xfrm>
            <a:off x="25344" y="191136"/>
            <a:ext cx="5036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CODE IMPLEMENTATION-RESULT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0A2976-926C-922B-0F14-CC4BB2820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17" y="992150"/>
            <a:ext cx="7592766" cy="4270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7FAB03-B6BC-58C7-63D3-CE62B9DF1021}"/>
              </a:ext>
            </a:extLst>
          </p:cNvPr>
          <p:cNvSpPr txBox="1"/>
          <p:nvPr/>
        </p:nvSpPr>
        <p:spPr>
          <a:xfrm>
            <a:off x="3261811" y="5469436"/>
            <a:ext cx="2314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Text to Braille 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09BD6-3D3E-C047-EA30-2A3F5E5E4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1102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FB1AE-94BA-35D8-A936-FA38A358C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872641-A0C7-E8BE-9416-96E810D47253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ACDC7A-958B-958C-FCDB-99D1CB2C716B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0F58CF-8F08-F25C-D6FE-161FDE2BF70C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B53D52-7DAD-2974-DED9-ED6E317C4B07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A8911-48F1-284E-87DA-C919951C8148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8F6E547A-2B28-D943-F8CF-5333FBA2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27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7E9F03-B69B-A7F7-7A50-9091C1A4EE47}"/>
              </a:ext>
            </a:extLst>
          </p:cNvPr>
          <p:cNvSpPr/>
          <p:nvPr/>
        </p:nvSpPr>
        <p:spPr>
          <a:xfrm>
            <a:off x="25344" y="191136"/>
            <a:ext cx="5036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CODE IMPLEMENTATION-RESULT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AE245E-92DB-4F58-A764-41C4F1126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20123"/>
            <a:ext cx="7994860" cy="4497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8344C1-CA92-D6D6-2FC8-E890045B1709}"/>
              </a:ext>
            </a:extLst>
          </p:cNvPr>
          <p:cNvSpPr txBox="1"/>
          <p:nvPr/>
        </p:nvSpPr>
        <p:spPr>
          <a:xfrm>
            <a:off x="2314568" y="5656665"/>
            <a:ext cx="4255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File to Braille Language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11B43-701F-3178-EEA9-8080A0F54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2607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1EE2F-72E2-7B20-EEC5-F848A03EF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B24A7E-2B79-C739-8294-C20503A8A133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5FDF6F-A04C-CD08-3D0F-F543F89CF96C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0A7FD1-0CF4-6378-9482-AC3B623A4024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0C9DB1-D7BF-81FC-97AB-84FF47858030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1DD0E0-C258-89C0-E200-CB68C51BFB2F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3A7BB3A-A1EE-AF56-4352-AA3B2EEE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28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4EBBA-831E-6997-B0D8-C37CCBFEE1F5}"/>
              </a:ext>
            </a:extLst>
          </p:cNvPr>
          <p:cNvSpPr/>
          <p:nvPr/>
        </p:nvSpPr>
        <p:spPr>
          <a:xfrm>
            <a:off x="25344" y="191136"/>
            <a:ext cx="5036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CODE IMPLEMENTATION-RESULT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2D7283-68BF-480B-4FFD-78C04DF4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40614"/>
            <a:ext cx="8028384" cy="45159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F0641A-84CD-8C02-2F34-DAB5A0974AD1}"/>
              </a:ext>
            </a:extLst>
          </p:cNvPr>
          <p:cNvSpPr txBox="1"/>
          <p:nvPr/>
        </p:nvSpPr>
        <p:spPr>
          <a:xfrm>
            <a:off x="3261811" y="5628018"/>
            <a:ext cx="2314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Braille to Text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A185BA-2D50-534A-543B-1305430C0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780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53E97-8276-4EE9-C90D-C6E141A28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FBE883-231E-7F85-AF40-010B265908AC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27E045-27C8-8707-5CA6-28DC58CEC8D2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8B820-B78F-5DB3-FAB0-0EC4730D2B40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7A1077-1D17-CE9D-66F1-D26D1E260CC1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F6278-DC89-6693-0852-F4DBD733B1F2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F1ED402-CCEF-2D93-19E0-62632EE2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29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2DDCA-52C0-E026-4D49-2211D8DBF660}"/>
              </a:ext>
            </a:extLst>
          </p:cNvPr>
          <p:cNvSpPr/>
          <p:nvPr/>
        </p:nvSpPr>
        <p:spPr>
          <a:xfrm>
            <a:off x="25344" y="191136"/>
            <a:ext cx="5036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CODE IMPLEMENTATION-RESULT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620AF5-530D-01B2-4270-682D13E32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30246"/>
            <a:ext cx="8210540" cy="46184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D16F65-45EE-E17C-845A-B8645392CA05}"/>
              </a:ext>
            </a:extLst>
          </p:cNvPr>
          <p:cNvSpPr txBox="1"/>
          <p:nvPr/>
        </p:nvSpPr>
        <p:spPr>
          <a:xfrm>
            <a:off x="2983987" y="5627424"/>
            <a:ext cx="3470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Sign Language letter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D99F6-2E98-5C10-AAFD-848D65AED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8951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54C04E4-D790-42A3-8C76-2D46558D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3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8679" y="191136"/>
            <a:ext cx="2542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INTRODUCTION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7381E4-58A7-7E40-1816-EFAD0532C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BF2DA7-90E6-DFBC-1580-0FF16692CE75}"/>
              </a:ext>
            </a:extLst>
          </p:cNvPr>
          <p:cNvSpPr txBox="1"/>
          <p:nvPr/>
        </p:nvSpPr>
        <p:spPr>
          <a:xfrm>
            <a:off x="251520" y="1556792"/>
            <a:ext cx="8640960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project is designed to support people with disabilities using smart and accessible technology.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brings together multiple assistive tools into one system to help users with different types of disabilities.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helps users communicate more effectively and access important information.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system uses smart technologies like real-time feedback, image processing, and machine learning for better interaction.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main goal is to make communication and daily activities easier for all users, regardless of their physical challenges.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B1648-60BA-35D0-B038-119C41D83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AAB81F-5EB9-FED8-1356-02CF7BD1AA41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F9400-1D10-FD15-F9E6-EC04DFFF312E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8C3D67-76FC-836A-462D-19FD21739AA0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1B976A-F5D8-8A39-8AD0-D2502A1FE86F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677A6-6F84-0FC0-E879-3E18290E4D98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F3EAB6CB-5DFA-FB36-49D8-C3915C17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30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CBE854-DD47-1376-DA8F-767443F1E0D7}"/>
              </a:ext>
            </a:extLst>
          </p:cNvPr>
          <p:cNvSpPr/>
          <p:nvPr/>
        </p:nvSpPr>
        <p:spPr>
          <a:xfrm>
            <a:off x="25344" y="191136"/>
            <a:ext cx="5036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CODE IMPLEMENTATION-RESULT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EE4EFC-BD82-0101-7F5B-A1AA2E41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89" y="975950"/>
            <a:ext cx="7878621" cy="4431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F3D110-299C-16C1-56F6-F76D8A1FCB70}"/>
              </a:ext>
            </a:extLst>
          </p:cNvPr>
          <p:cNvSpPr txBox="1"/>
          <p:nvPr/>
        </p:nvSpPr>
        <p:spPr>
          <a:xfrm>
            <a:off x="3388549" y="5384085"/>
            <a:ext cx="2728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Sign Language </a:t>
            </a:r>
            <a:br>
              <a:rPr lang="en-US" sz="2400" b="1" dirty="0"/>
            </a:br>
            <a:r>
              <a:rPr lang="en-US" sz="2400" b="1" dirty="0"/>
              <a:t>GIF/Letter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6C71B-C849-4C43-3610-9CE3CCC10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148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4E8D8-131D-F5FF-648A-FEA3DCDE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39E500-6B7B-0DEB-0DB8-3D7DF29CE329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4B6966-071E-E397-16C0-868B25363D6F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63C603-9047-0D16-E169-616B193B75A0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8063B-748D-14AE-F607-9C41F5EFB611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7E49A2-13C7-20CE-76D7-B76CD155B992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1E3ADBA-DF3A-3582-FE73-260A25F9B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31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C8FE4E-3A9B-818F-159C-30120F1BAEF0}"/>
              </a:ext>
            </a:extLst>
          </p:cNvPr>
          <p:cNvSpPr/>
          <p:nvPr/>
        </p:nvSpPr>
        <p:spPr>
          <a:xfrm>
            <a:off x="25344" y="191136"/>
            <a:ext cx="5036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CODE IMPLEMENTATION-RESULT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EF864D-9E63-4D7C-2864-8421C6947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15" y="1094468"/>
            <a:ext cx="7861369" cy="44220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DD5164-3053-17D2-D502-36FCAB7B456B}"/>
              </a:ext>
            </a:extLst>
          </p:cNvPr>
          <p:cNvSpPr txBox="1"/>
          <p:nvPr/>
        </p:nvSpPr>
        <p:spPr>
          <a:xfrm>
            <a:off x="3207539" y="5678785"/>
            <a:ext cx="272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Color Detection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D0898-1B1D-56BD-C1AC-1B11C597A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7996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8DAD1-1AEB-C75C-81B7-75DDA7EF6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5BF0AA-0BA8-ED67-A6FB-C1F040E7F3D3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FA03ED-542C-2C27-B282-BE1C4A30FBA4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7140BC-B7C1-27A0-9D77-E5AF7EE03CAD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32533D-D65B-73B8-DC7E-45398218E910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EE1928-FB77-31BE-0C15-19CE8B9605C9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E759936-C8B8-45A2-E140-DEA10096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32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8C5E7C-E0E3-6304-71C0-E9CAE8F9EA57}"/>
              </a:ext>
            </a:extLst>
          </p:cNvPr>
          <p:cNvSpPr/>
          <p:nvPr/>
        </p:nvSpPr>
        <p:spPr>
          <a:xfrm>
            <a:off x="25344" y="191136"/>
            <a:ext cx="5036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CODE IMPLEMENTATION-RESULT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E425B4-4BCA-AAE6-E513-5990D3C12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43" y="1230108"/>
            <a:ext cx="7388313" cy="41559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806CB-7BC2-7B42-25C3-9848D13820C5}"/>
              </a:ext>
            </a:extLst>
          </p:cNvPr>
          <p:cNvSpPr txBox="1"/>
          <p:nvPr/>
        </p:nvSpPr>
        <p:spPr>
          <a:xfrm>
            <a:off x="3071802" y="5507449"/>
            <a:ext cx="315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Image Color Detection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38A71-3491-25A7-4082-5A69FCC50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284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0C009-8309-FCAB-8AEB-F3B44BA3E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338249-22FA-D89C-CBAD-C887F9831B3E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A7EC6-89E5-50A3-04AA-E5D5A53B8A1E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49CE86-93A3-AE61-FDAD-8920C3EEC88D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0F1AF7-2B3D-6B34-5AD9-0993893C5A66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0F6DC-1C02-A3C9-AF6C-88EDDD164915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B81CD90-8249-0D0A-91E9-D825E1973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33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FB73D-DD81-FEE2-4359-F656062C8A9F}"/>
              </a:ext>
            </a:extLst>
          </p:cNvPr>
          <p:cNvSpPr/>
          <p:nvPr/>
        </p:nvSpPr>
        <p:spPr>
          <a:xfrm>
            <a:off x="25344" y="191136"/>
            <a:ext cx="5036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CODE IMPLEMENTATION-RESULT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C1BD91-E20C-02AC-DFC9-443E67816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97026"/>
            <a:ext cx="7527812" cy="42343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561B20-3842-80A3-304D-C1DF00B32EE1}"/>
              </a:ext>
            </a:extLst>
          </p:cNvPr>
          <p:cNvSpPr txBox="1"/>
          <p:nvPr/>
        </p:nvSpPr>
        <p:spPr>
          <a:xfrm>
            <a:off x="2998767" y="5438925"/>
            <a:ext cx="307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Live Webcam Color Detection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EED1E3-A399-4FEB-7792-82834FF71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5862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E7458-3703-6355-600E-21498FE78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AF3087-C838-AAEE-9A7C-489BCB65D50D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F93E9D-F14E-3A11-F3AC-BCF67AE66AB0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5CF5C1-ED71-7D21-15B4-9EB2A1191ADF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853A1D-16FF-F176-17C8-48403BD5B6F8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025595-E22D-03CC-4DAC-493D9BFC6008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1F983B49-83DB-E55E-D23E-F9F6A41F6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34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85E051-870E-CD34-C521-18F904736970}"/>
              </a:ext>
            </a:extLst>
          </p:cNvPr>
          <p:cNvSpPr/>
          <p:nvPr/>
        </p:nvSpPr>
        <p:spPr>
          <a:xfrm>
            <a:off x="25344" y="191136"/>
            <a:ext cx="5036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CODE IMPLEMENTATION-RESULT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484A2D-8A98-9726-9EC5-49A78BCDD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72" y="917246"/>
            <a:ext cx="8190656" cy="46072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14475C-5E54-6AD3-8668-E1230B922D05}"/>
              </a:ext>
            </a:extLst>
          </p:cNvPr>
          <p:cNvSpPr txBox="1"/>
          <p:nvPr/>
        </p:nvSpPr>
        <p:spPr>
          <a:xfrm>
            <a:off x="2267744" y="5584719"/>
            <a:ext cx="456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Speech Training Home Page 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259238-07CE-0F2C-F9C7-B62EE1F8C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7709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2128B-04DB-3C8E-4140-AB3AD7B8B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A4F1B4-8192-4F1C-0809-4C7734ED4308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A90C5-B61E-4EFB-8F3F-CBF8204C609D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46C17E-11B3-C0C6-6E18-FD299BE922A6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E5254-D5A2-29F7-DDA2-E266EB3303AB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689E6-D722-6BCE-100A-39FDFDB28118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4BAFA23-48EE-1658-4F78-BE9C89A4E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35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272F1A-E83E-CD6B-FD57-5B86E93F04F2}"/>
              </a:ext>
            </a:extLst>
          </p:cNvPr>
          <p:cNvSpPr/>
          <p:nvPr/>
        </p:nvSpPr>
        <p:spPr>
          <a:xfrm>
            <a:off x="25344" y="191136"/>
            <a:ext cx="5036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CODE IMPLEMENTATION-RESULT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F64DB3-9B0F-9093-8744-34A6DE91A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89810"/>
            <a:ext cx="7524328" cy="42324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882DE9-95AC-94D0-2988-94D13381F65F}"/>
              </a:ext>
            </a:extLst>
          </p:cNvPr>
          <p:cNvSpPr txBox="1"/>
          <p:nvPr/>
        </p:nvSpPr>
        <p:spPr>
          <a:xfrm>
            <a:off x="2656765" y="5475555"/>
            <a:ext cx="3830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Wrong Pronunciation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7272CC-1C4A-1CBB-0F28-BCEF13998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3032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81790-1BBB-AFF8-B89B-42B9A9A9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BEA870-09BE-7136-DD69-1E2E9879D600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A901CD-02CB-4DC9-3A9D-5496A51B9873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05DFF3-5146-43D1-EF5C-649EF5107CE5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91CF19-E84F-4144-D9FB-A42305C4827A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F0D55D-F88D-8D56-9058-B3D20BBB49B6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8238BAB7-C555-3902-796D-E819C08CA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36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83B70A-56A0-4810-03AF-FBC12A11602D}"/>
              </a:ext>
            </a:extLst>
          </p:cNvPr>
          <p:cNvSpPr/>
          <p:nvPr/>
        </p:nvSpPr>
        <p:spPr>
          <a:xfrm>
            <a:off x="25344" y="191136"/>
            <a:ext cx="5036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CODE IMPLEMENTATION-RESULT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38685E-BE6D-BE93-DA26-A10319041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92" y="947540"/>
            <a:ext cx="8242764" cy="46365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6B1089-B27E-8505-D306-7971B777B2E0}"/>
              </a:ext>
            </a:extLst>
          </p:cNvPr>
          <p:cNvSpPr txBox="1"/>
          <p:nvPr/>
        </p:nvSpPr>
        <p:spPr>
          <a:xfrm>
            <a:off x="2745753" y="5660269"/>
            <a:ext cx="3326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Correct Pronunciation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1CB69-EA26-93F8-9505-64B0536FE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5240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AD2AF-96A1-DA4B-1473-49ABABAC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154F8A-C42A-F6C6-525A-00BE4C0F78DA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560228-C206-EBE8-6DF1-417E4B507882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2BCA8E-77FA-5669-94F3-2C7FA3C1B1F2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17B330-5538-2B46-3227-BDD14D11FBC7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09CC8-3599-0BF4-D038-9DB4E05CC260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1D34E362-9455-80A5-7DF4-CACB3853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37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EAEF7F-2193-B4E7-ECFA-A15BA0E0C09A}"/>
              </a:ext>
            </a:extLst>
          </p:cNvPr>
          <p:cNvSpPr/>
          <p:nvPr/>
        </p:nvSpPr>
        <p:spPr>
          <a:xfrm>
            <a:off x="25344" y="191136"/>
            <a:ext cx="35212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RESULT AND ANALYSIS</a:t>
            </a:r>
            <a:endParaRPr lang="en-IN" sz="2800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FAB507-4EDA-74AC-594D-506AD2594495}"/>
              </a:ext>
            </a:extLst>
          </p:cNvPr>
          <p:cNvSpPr txBox="1"/>
          <p:nvPr/>
        </p:nvSpPr>
        <p:spPr>
          <a:xfrm>
            <a:off x="2998767" y="5438925"/>
            <a:ext cx="307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Usage Distribution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879812-9522-DC7B-3A1A-BD52B7310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030152-AB8F-7B84-EBE5-6862F7B12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183" y="1100629"/>
            <a:ext cx="5601823" cy="420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47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194F6-867D-099B-E630-105F76CA7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EE726B-EC87-8D93-5E86-35108A7A2C9A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A79047-EF18-7B21-CC0B-49B3A64078C9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70A25-30D8-119E-9472-AB10DC73F8FB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787EB-E07F-5DC1-29F7-BEB5846F184D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29FCB5-0070-9BD3-6D5D-5334A96654D7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97CCDF3D-7CE7-7E00-765A-343897D7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38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13CBCF-3FF4-DC56-9739-CCF8CF2695FF}"/>
              </a:ext>
            </a:extLst>
          </p:cNvPr>
          <p:cNvSpPr/>
          <p:nvPr/>
        </p:nvSpPr>
        <p:spPr>
          <a:xfrm>
            <a:off x="25344" y="191136"/>
            <a:ext cx="35212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RESULT AND ANALYSIS</a:t>
            </a:r>
            <a:endParaRPr lang="en-IN" sz="2800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D9ACF5-605E-2F9C-4D85-390427F09906}"/>
              </a:ext>
            </a:extLst>
          </p:cNvPr>
          <p:cNvSpPr txBox="1"/>
          <p:nvPr/>
        </p:nvSpPr>
        <p:spPr>
          <a:xfrm>
            <a:off x="2915816" y="5631631"/>
            <a:ext cx="307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Accuracy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51D32-1701-0EAF-5B47-5E8CE15DD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38151A7-5C00-8516-9B5D-9FB198A73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24" y="889863"/>
            <a:ext cx="7532142" cy="47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2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1B6A3-A362-9C40-7C4A-DB827EBE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61D995-B6E5-670B-0FBC-B5035D2ACB53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72903A-6A2E-A4BB-EDFB-8B308AE2378B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A9EBA-052B-4FF7-CD02-34135EA3D41D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776600-F2B5-0355-D4AE-3D974379E0CE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CB870E-F99C-712B-61B9-420D649DD04B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389819D-ABC5-1B8F-2D4A-C141399FC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39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A9E126-B7BD-120C-8F45-364A827A540E}"/>
              </a:ext>
            </a:extLst>
          </p:cNvPr>
          <p:cNvSpPr/>
          <p:nvPr/>
        </p:nvSpPr>
        <p:spPr>
          <a:xfrm>
            <a:off x="0" y="188640"/>
            <a:ext cx="212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cs typeface="Arial" panose="020B0604020202020204" pitchFamily="34" charset="0"/>
              </a:rPr>
              <a:t>REFERENCES 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B04E8-EB7D-B62C-CD9F-F9CE94EBF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D4D27A5-AFA7-49C0-B190-C6DBB248FC9B}"/>
              </a:ext>
            </a:extLst>
          </p:cNvPr>
          <p:cNvSpPr txBox="1"/>
          <p:nvPr/>
        </p:nvSpPr>
        <p:spPr>
          <a:xfrm>
            <a:off x="251520" y="836712"/>
            <a:ext cx="8784976" cy="54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[1] 	E. H. A. S. ,. K. Shubham Shetty, “Gesture-to-Text: A Real-Time Indian Sign Language Translator,” ScienceDirect, 2023.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[2] 	P. K. S. A. A. Nisheeth Joshi, “English to Arabic Braille Neural Machine Translation Through,” ScienceDirect, 2024.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[3] 	A. A. Abdulmalik Al-Salman, “Fly-LeNet: A deep learning-based framework for converting,” ScienceDirect, 2024.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[4] 	J. C. C. R. O. D. S. Andrean Ignasius, “Image Pre-Processing Effect on OCR’s Performance for Image Conversion,” ScienceDirect, 2023.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[5] 	M. K. A. ,. M. Z. R. A. ,. R. N. ,. A. M. ,. H. N. Adi </a:t>
            </a:r>
            <a:r>
              <a:rPr lang="en-US" dirty="0" err="1"/>
              <a:t>Pratama</a:t>
            </a:r>
            <a:r>
              <a:rPr lang="en-US" dirty="0"/>
              <a:t> Putra, “INNOVATION DESIGN THE TEXT TO BRAILLE BASED TECHNOLOGY IN COMPUTER VISION,” Journal of Engineering Design and Technology, 2023.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[6] 	A. P. M. T. D. P. Ankit Ojha, “Sign Language to Text and Speech Translation in,” International Journal of Engineering Research &amp; Technology (IJERT), 2020. </a:t>
            </a:r>
          </a:p>
        </p:txBody>
      </p:sp>
    </p:spTree>
    <p:extLst>
      <p:ext uri="{BB962C8B-B14F-4D97-AF65-F5344CB8AC3E}">
        <p14:creationId xmlns:p14="http://schemas.microsoft.com/office/powerpoint/2010/main" val="3560997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10A51-E602-3B7A-EE38-608BE8E88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0E5A03-0490-109E-979E-C94B2583BCFD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F14566-02D1-DA25-9F31-47D4D8773B51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FDA680-3ABF-624C-AF70-DEE6BE0813A4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EE8E86-3470-A183-5809-FA1EA06DF6B1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A0D393-DE5F-BBFD-B333-C5D3078D6AE8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F95EF00B-EE2B-D0E9-EFA1-D9710757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4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4BC058-ABAA-0C83-288C-F333EADDDD30}"/>
              </a:ext>
            </a:extLst>
          </p:cNvPr>
          <p:cNvSpPr/>
          <p:nvPr/>
        </p:nvSpPr>
        <p:spPr>
          <a:xfrm>
            <a:off x="-28679" y="191136"/>
            <a:ext cx="17697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OBJECTIVE</a:t>
            </a:r>
            <a:endParaRPr lang="en-IN" sz="2800" dirty="0">
              <a:solidFill>
                <a:srgbClr val="C00000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093A878-ABFA-4C66-6489-75538359B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1484850"/>
            <a:ext cx="8550696" cy="3783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The primary objective of this project is to build a smart system that helps people with disabilities communicate better and access information easily.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It combines different helpful tools into one simple and easy-to-use platform.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The system works in real-time and gives quick, accurate responses to support users in daily life.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It is made to include everyone, no matter their physical ability, and improve their quality of life.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The design is also cost-effective and can be used by many people in different places.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9E4570-C484-8BA4-ADD9-0CEF5AC16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4908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0B286-3A0B-40B2-9C9D-6E263DF41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3DAAAF-01CF-E44D-91C3-B4992950E6C9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AC9C3B-CDF7-2BED-0BB9-6045BB2273AE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821365-674C-C825-4A54-1ECBEDDD50B8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AA945D-19C0-3B31-E4D6-FF37687F4963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D5A44-DCED-8A14-365D-0680F4C0DC7D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6960418-90E9-A299-A3D1-1C1687BE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40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485A18-F2F0-7CEC-A117-F80C5A2E8DFA}"/>
              </a:ext>
            </a:extLst>
          </p:cNvPr>
          <p:cNvSpPr/>
          <p:nvPr/>
        </p:nvSpPr>
        <p:spPr>
          <a:xfrm>
            <a:off x="0" y="188640"/>
            <a:ext cx="212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cs typeface="Arial" panose="020B0604020202020204" pitchFamily="34" charset="0"/>
              </a:rPr>
              <a:t>REFERENCES 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18CDE-860C-939A-1C86-B565D73BE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2988DC0-1084-C880-9CDD-8D7861EA4F36}"/>
              </a:ext>
            </a:extLst>
          </p:cNvPr>
          <p:cNvSpPr txBox="1"/>
          <p:nvPr/>
        </p:nvSpPr>
        <p:spPr>
          <a:xfrm>
            <a:off x="136472" y="961207"/>
            <a:ext cx="8828016" cy="503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[7] 	E. H. A. S. R. K. Shubham Shetty, “Gesture-to-Text: A Real-Time Indian Sign Language Translator,” ScienceDirect, 2024.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[8]	Smith, J., &amp; Taylor, L. Advances in Real-Time Speech Training Systems for Accessibility. International Journal of Assistive Technologies,2024.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[9]	Patel, R., &amp; Kim, S. Speech Recognition and Feedback Systems for Individuals with Disabilities: A Review. Journal of Speech and Language Technology,2024.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[10]	Bhattacharya, S., &amp; Weng, Y. (2023). An End-to-End Deep Learning Approach for Speech Therapy Applications. IEEE Access,2023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[11]	Nasiri, A., &amp; Sadeghi, S. (2023). Deep Learning-Based Color Detection and Classification for Assistive Technologies. Sensors, 2023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[12]	A. Nasiri and S. Sadeghi, "Deep Learning-Based Color Detection and Classification for Assistive Technologies," Sensors,2023</a:t>
            </a:r>
          </a:p>
        </p:txBody>
      </p:sp>
    </p:spTree>
    <p:extLst>
      <p:ext uri="{BB962C8B-B14F-4D97-AF65-F5344CB8AC3E}">
        <p14:creationId xmlns:p14="http://schemas.microsoft.com/office/powerpoint/2010/main" val="1296905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E0E32-F94E-8784-4C23-1722B84DC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99EA00-F320-6DDF-9455-FAE9BB9D0915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8311CD-5C70-4BC2-43A0-64D61D199D5F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EDBE33-B706-EB6F-3979-0AF678F39746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15CC12-D533-B4AA-7383-9A7617604D17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4DADC-A934-D5B9-C380-310E8808BCD0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559AD99-53F7-F805-58A7-992A524DE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41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D3FAF6-2539-C5C7-E16E-1479771257DE}"/>
              </a:ext>
            </a:extLst>
          </p:cNvPr>
          <p:cNvSpPr/>
          <p:nvPr/>
        </p:nvSpPr>
        <p:spPr>
          <a:xfrm>
            <a:off x="25344" y="191136"/>
            <a:ext cx="21657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CONCLUSION</a:t>
            </a:r>
            <a:endParaRPr lang="en-IN" sz="28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68618-B49F-25CC-D69E-F2C80068ADD6}"/>
              </a:ext>
            </a:extLst>
          </p:cNvPr>
          <p:cNvSpPr txBox="1"/>
          <p:nvPr/>
        </p:nvSpPr>
        <p:spPr>
          <a:xfrm>
            <a:off x="251520" y="1656366"/>
            <a:ext cx="8712968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	The Universal Interaction and Translation System is an all-in-one assistive technology platform designed to support individuals with visual, hearing, speech, and motor impairments by integrating tools like Braille translation, Sign Language recognition, Speech Training, and Color Detection into a single, user-friendly interface. With features such as real-time feedback, voice and gesture controls, customizable settings, and cloud-based access, the system provides a seamless, adaptable experience that enhances communication, independence, and accessibility. Its scalable design allows for future upgrades, ensuring long-term relevance and continued support for a wide range of user needs.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1E2CA-652A-04F2-24C3-94E21D7AF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028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CE3C5-AD4F-D00B-43F2-F2786A433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41136-539A-12B4-3457-3FC64461900C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2F6AAC-84D6-E66A-1E53-6D4156CE8080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40FE77-91A7-176B-C120-45E626712678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1CBB1D-DCC6-7549-99EF-F6984836EF39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20E4A-CB25-EEC2-75CF-A2EE3DAF72B0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272313FB-A361-85C7-C933-272D92596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42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AA3903-75BB-93A2-9E60-FF8EF6B585D5}"/>
              </a:ext>
            </a:extLst>
          </p:cNvPr>
          <p:cNvSpPr/>
          <p:nvPr/>
        </p:nvSpPr>
        <p:spPr>
          <a:xfrm>
            <a:off x="25344" y="191136"/>
            <a:ext cx="3817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FUTURE ENHANCEMENT</a:t>
            </a:r>
            <a:endParaRPr lang="en-IN" sz="28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06757B-C2AC-0254-FB88-F311C8745D61}"/>
              </a:ext>
            </a:extLst>
          </p:cNvPr>
          <p:cNvSpPr txBox="1"/>
          <p:nvPr/>
        </p:nvSpPr>
        <p:spPr>
          <a:xfrm>
            <a:off x="179512" y="1584358"/>
            <a:ext cx="8640960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	In the future, the system can be enhanced through cloud deployment to enable access from any device with internet connectivity, ensuring portability and real-time synchronization. Integration with IoT (Internet of Things) devices can provide users with environmental awareness, like obstacle detection or smart home control, further boosting independence. Support for high-resource modules, such as advanced deep learning models for better sign language and speech recognition, can improve accuracy and performance. Additionally, developing a wearable version of the platform like smart glasses or wristbands can make the system even more accessible and convenient for everyday use.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6F615-C966-D7CE-ACE4-198E80C47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683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6AE2C-3959-ED8F-EBC4-52DE3A943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499D82-4789-0F09-DDF2-3B9F4C4C25A2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6D1620-19DD-C20A-9DFB-7818BCAC7B07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6D2CBD-476B-0132-C3D2-B6B16DFA4AD2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93FEF3-D9FF-FA1E-75EA-C3E8820CD893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20CD15-78E9-2920-F6BA-687F56EFF0B7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8B74980-DB47-3B82-44FF-5584D13F6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43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492CE6-2F00-8942-7897-E64CC2250FC6}"/>
              </a:ext>
            </a:extLst>
          </p:cNvPr>
          <p:cNvSpPr/>
          <p:nvPr/>
        </p:nvSpPr>
        <p:spPr>
          <a:xfrm>
            <a:off x="25344" y="191136"/>
            <a:ext cx="33064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cs typeface="Arial" panose="020B0604020202020204" pitchFamily="34" charset="0"/>
              </a:rPr>
              <a:t>COURSE CERTIFICATE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1" name="Picture 10" descr="A certificate of completion with a logo&#10;&#10;AI-generated content may be incorrect.">
            <a:extLst>
              <a:ext uri="{FF2B5EF4-FFF2-40B4-BE49-F238E27FC236}">
                <a16:creationId xmlns:a16="http://schemas.microsoft.com/office/drawing/2014/main" id="{B0C2495D-FE9C-0A50-D18A-9CA78B510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19" y="1009663"/>
            <a:ext cx="7319300" cy="5176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4CE28D-62E1-DBBE-0F9A-910CC9532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0729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54C04E4-D790-42A3-8C76-2D46558D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44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503" y="191136"/>
            <a:ext cx="4311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cs typeface="Arial" panose="020B0604020202020204" pitchFamily="34" charset="0"/>
              </a:rPr>
              <a:t>CONFERENCE CERTIFICATE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3" name="Picture 12" descr="A certificate of a college of engineering&#10;&#10;AI-generated content may be incorrect.">
            <a:extLst>
              <a:ext uri="{FF2B5EF4-FFF2-40B4-BE49-F238E27FC236}">
                <a16:creationId xmlns:a16="http://schemas.microsoft.com/office/drawing/2014/main" id="{2D03248B-8846-B877-1AFB-2D4DC5E9C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488"/>
            <a:ext cx="9144000" cy="5145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B7A593-B5DF-E08F-D4EB-D45D42A6F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6081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54C04E4-D790-42A3-8C76-2D46558D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45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08822-19C7-E837-FDDF-BA8173E4C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ue and green cloud with black text&#10;&#10;AI-generated content may be incorrect.">
            <a:extLst>
              <a:ext uri="{FF2B5EF4-FFF2-40B4-BE49-F238E27FC236}">
                <a16:creationId xmlns:a16="http://schemas.microsoft.com/office/drawing/2014/main" id="{728EC023-28BF-B5BE-3022-9B289716B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855834"/>
            <a:ext cx="9036495" cy="538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00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62082-CAAE-BC9D-1073-A1D79CCFA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C5FA22-AB5A-994F-F514-EB97E9948DB3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2FCB7F-00BC-FE73-FE6F-5C587A523665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AA9704-530E-6C08-C4D2-7D6BD0A8A016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F97DAA-7720-1B5A-911B-7E26C4DBCBDB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D54417-A0F4-B673-004B-16DE0BBA5452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3604A97-FA03-5676-53A5-621494D7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46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34DF2-EAF1-62E4-118E-DB026DB89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4183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256D0-0570-F3F5-B321-080D330E9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EA54A4-B6F2-8F33-3BDF-9F48267FDB89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2C3D2F-453B-2082-6923-C72B393499B4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77AB2-DD6F-D0FA-E855-5BF9125402E2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0AFACE-0915-DF99-2B8E-DEB4060F147B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B0D501-AF6C-3845-D345-54A6E8B73386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FEC1861-3142-3275-54CE-BC818CB3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47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8E186-8D32-8B8A-39DC-341FD94B9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343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8297D-ADA9-9F64-EBDE-9D07476DF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4B88FF-36D6-7841-470D-88B2CA80CBAC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822E7A-0C49-CE58-9A6A-6C837BB8ACAC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C05212-A061-3CC2-3918-87D1BDC73231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237721-5E18-9AC4-A948-97FF611FD314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B1D94-DA94-3D29-CB9B-221D9A3D6130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F0E4BB9-2226-1B19-832D-0E7DDD349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48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1F12D-08D8-6381-1190-C22578A0C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3326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15294-A3A7-BC2B-BE06-8465B8FD7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CA7A86-F294-F7E6-8BA9-AAF397285CF1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9B7DDE-CF99-E5BA-3AA8-CC7C6DDF2BCD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FB07D1-3422-F18D-08F0-0BA40EFCF30D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09FAEA-9255-9108-3CCE-A1B6C36A6FB4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5D9AA-5E0E-130F-80A1-CA61EC8BE4EB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9143861-82A7-D7D0-58AF-B0BF5295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49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19EB8-A604-F741-5CE2-65B46742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0687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54C04E4-D790-42A3-8C76-2D46558D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32" y="210491"/>
            <a:ext cx="17351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ABSTRACT</a:t>
            </a:r>
            <a:endParaRPr lang="en-IN" sz="28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60921-6FA0-3023-57E7-304928861BD3}"/>
              </a:ext>
            </a:extLst>
          </p:cNvPr>
          <p:cNvSpPr txBox="1"/>
          <p:nvPr/>
        </p:nvSpPr>
        <p:spPr>
          <a:xfrm>
            <a:off x="199213" y="1318006"/>
            <a:ext cx="8892480" cy="4199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The project aims to create a Graphic User Interface (GUI) system that enhances accessibility for individuals with disabilities. 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 helps everyone feel included and supports users in becoming more independent.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It combines various tools into one system to help with understanding text, speech, gestures, and colors.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It includes multiple modules like Braille translation, Sign language recognition, Speech training, and Color detection.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It is user-friendly, affordable, and useful in homes, schools, and public spaces for better accessibility.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000EE-8F12-BECF-43E5-17E01D4FD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530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774A0-09A2-23EC-31B7-4D18080C8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A1A19B-BEA8-2088-61A4-942952B954AB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B53543-B19C-D6FA-4E34-064325EBA10C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968C8B-B910-321B-D974-02C414212CE6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50CBDC-28F5-460F-652E-F2342541B7C0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D87F1-1C69-64E9-D3C3-ACA2829FEC04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86D4165-D749-B8A3-3C66-0793E7FB3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50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D1B0-076D-926B-AA8F-B29741D6F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3463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858A8-C936-9B62-9827-151B70E4D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6632B7-809B-B67A-A581-60B22BB2D9DA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8A598C-BC24-F663-FEC1-0185F36009B6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CAD4B3-6AA8-1EDB-6FC1-260AE8433C12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1687FB-EB59-F79D-D485-6E08DE6531A6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ED205-9005-CDDF-02BE-EBA8A1C61DC3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DC588AF4-1E5B-0C48-80C4-802D32891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51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61FD3-354A-D70D-5E73-6365AD1EC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9596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E62F6-27B4-DE8B-23DF-5B0C93550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C19CF3-5C17-569B-0DAA-C7AC3E7BAE52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444495-D106-B9A5-EED3-4990F4785F06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9C5CD3-AC99-4F4D-0B36-DB089FD6048B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1860AE-490B-BE23-3C40-C77F388DB4CE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4C6724-89C8-A610-C138-2CDF7EDBF905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2CE3D18C-686A-9F96-557F-A71F1131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52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FD8A3-014F-4640-31C9-14AFE6F03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685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60E08-23A4-AC7D-3F08-6077601E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C9C430-4585-6E19-5640-04F86E148818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651737-499B-32F5-2998-854952AC4F97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404FC4-497B-0C18-CD23-D78AFF062915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BAD251-8183-14E3-A1F0-AE5CA7D91B22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5673F1-86C8-45ED-10D3-57DB51FA6815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0DD050E-5BC8-709B-B6ED-71AE1AC9D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53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4D11C-8C84-E18E-9694-824B719B1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671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E40A0-C8AA-01EB-A682-D587B1D3C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659BF12-2210-BD69-CFD1-C1E329A96C83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64708-A3E3-839F-D821-E0555205EDBB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5A1EF6-E569-7DFF-E10F-F90400F19F2B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E99ADD-A0F6-F927-D0F8-7B0173736A5E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FD69E2-A775-9A44-42E0-C7E4C5A18F86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1CD66286-EA2B-7441-5A70-1E7CAD075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54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66C58-B03F-2208-8AE8-9490A36A4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4456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F6980-C288-833C-0EBB-2D4CCDCD0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C316C6-57D0-E399-1E46-C6BEE550B3AA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93EDA1-BF14-EFEF-D607-5B4B06EF77CE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69213-F1C7-2236-1222-1E14840D5C31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58CB2A-EA21-8053-644F-65EF69C18D02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6072F-08EE-5E56-553B-B87608972026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2C7DA692-F8CA-4F0D-F1B0-2D49341D9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55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0D8F4-77B0-E3C9-538E-F333E5337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608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11D08-7914-62DC-17A4-DC7A6F713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43C400-34A8-AD9D-1CA7-B5CBFEE961A8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EFAB14-A170-37A3-0F70-178984EF3C1B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EB898E-B48F-159C-D559-2EBD4EE724C3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86955B-76C1-0CBC-15A4-EA09D4767A76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F67E6-6414-CEE6-DC35-A966A70E7CE4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DABA11DF-B568-8BE5-D27A-773BEF7D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56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47F8F-A771-C5B3-BDEC-4D5DD5423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276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8A03C-6D2E-755A-26CD-F4461CE3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1FA142-147C-46D6-5906-D0981C8E99AD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49CF32-1356-A8AC-1697-0BE7F5123366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02DC16-2B1E-9EE5-3D4F-D850F57BD110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2617E1-6F9B-B7B6-45B9-C8F1B42E6650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7EB5DB-D63F-E0F4-6F27-66C3EA8F3210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D0B72AFB-28F1-6D39-39F4-7359DED45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57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B5332-375B-5F36-8C0F-99B0AB91D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353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C14A-883E-FC4F-9C27-C4CDF8D1D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85EFA9-CBDE-B90D-AB26-0FDB060E24A2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A76D80-0799-51C4-FBE1-536CB743F5BE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EFAFA4-2ED7-BD28-7E20-EE79252AA52B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D0E604-07F2-258B-56D4-288A25DA5B8C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2741E4-3A50-C484-91CB-76CBF364F28A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41125F8-CC4A-4607-ABB5-564446607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58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84FE3-7939-B426-B4CB-12360FAAC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5964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AE90B-5D91-5DD2-8CED-5EDA20C12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EFA87A-CE08-4923-A0C3-CF16E0016993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803636-F1E1-89E4-4AC6-19B60A754A04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01523-2C17-3421-8AC5-DEC3C893DBB9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DA1F8E-5ACF-D7FD-A58B-5C24A9E701F7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A52A4-A308-238A-5F84-5C865053191E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D5EBC07A-8588-0713-4DE8-0C5D80045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59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EBF48-EB54-7223-29D8-E9091924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628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2A78E-D74D-29A9-6905-85BBA2170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BA6FC0-1308-522C-F0AC-04E3A6E860A3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AE9219-D5A7-3994-8F0F-D5E74F7B8AD1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D12615-52EF-65BD-F4DA-ACC7B970982A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BF11AF-2140-DFDA-97EC-4D35D3E5B61E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24A3B-3BA4-77D3-1EB2-137A84FABACC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772530F-EF06-A3B1-3F49-3F5DF66D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6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820FCB-23EC-08B5-D387-A2A16F5EECE8}"/>
              </a:ext>
            </a:extLst>
          </p:cNvPr>
          <p:cNvSpPr/>
          <p:nvPr/>
        </p:nvSpPr>
        <p:spPr>
          <a:xfrm>
            <a:off x="107504" y="178637"/>
            <a:ext cx="30285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LITERTURE SURVEY</a:t>
            </a:r>
            <a:endParaRPr lang="en-IN" sz="2800" dirty="0">
              <a:solidFill>
                <a:srgbClr val="C0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1DA6F3-29DF-D4C1-D55D-576C15F1C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928902"/>
              </p:ext>
            </p:extLst>
          </p:nvPr>
        </p:nvGraphicFramePr>
        <p:xfrm>
          <a:off x="170622" y="836712"/>
          <a:ext cx="8793866" cy="5021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2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7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5835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YEAR OF 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PUBLISHED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DESCRIPTIONS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4256">
                <a:tc>
                  <a:txBody>
                    <a:bodyPr/>
                    <a:lstStyle/>
                    <a:p>
                      <a:r>
                        <a:rPr lang="en-US" sz="15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Gesture-to-Text: A Real-Time Indian Sign </a:t>
                      </a:r>
                      <a:r>
                        <a:rPr lang="en-US" sz="1500" kern="1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Langua</a:t>
                      </a:r>
                      <a:r>
                        <a:rPr lang="en-US" sz="15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 Translator with Pose Estimation and LSTM</a:t>
                      </a:r>
                      <a:endParaRPr lang="en-US" sz="15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Shubham Shetty , Ebrahim Hirani, </a:t>
                      </a:r>
                      <a:r>
                        <a:rPr lang="en-IN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Abhir</a:t>
                      </a:r>
                      <a:r>
                        <a:rPr lang="en-IN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Singh, Reeta Koshy</a:t>
                      </a:r>
                      <a:endParaRPr 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Published By Science 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 real-time Indian Sign Language translator using </a:t>
                      </a:r>
                      <a:r>
                        <a:rPr lang="en-US" sz="1500" dirty="0" err="1"/>
                        <a:t>PoseNet</a:t>
                      </a:r>
                      <a:r>
                        <a:rPr lang="en-US" sz="1500" dirty="0"/>
                        <a:t> for </a:t>
                      </a:r>
                      <a:r>
                        <a:rPr lang="en-US" sz="1500" dirty="0" err="1"/>
                        <a:t>keypoint</a:t>
                      </a:r>
                      <a:r>
                        <a:rPr lang="en-US" sz="1500" dirty="0"/>
                        <a:t> detection and LSTMs for gesture recognition. It achieves 98% accuracy, enabling seamless gesture-to-text conversion.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6844">
                <a:tc>
                  <a:txBody>
                    <a:bodyPr/>
                    <a:lstStyle/>
                    <a:p>
                      <a:r>
                        <a:rPr lang="en-US" sz="15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deep learning-based framework for converting</a:t>
                      </a:r>
                    </a:p>
                    <a:p>
                      <a:r>
                        <a:rPr lang="en-US" sz="15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multilingual braille images</a:t>
                      </a:r>
                      <a:endParaRPr lang="en-IN" sz="1500" b="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Abdulmalik Al-Salman, Amani </a:t>
                      </a:r>
                      <a:r>
                        <a:rPr lang="en-IN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AlSalman</a:t>
                      </a:r>
                      <a:endParaRPr lang="en-IN" sz="15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Published By Science 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framework uses deep learning (LeNet-5) and Mayfly optimization to convert braille images into multilingual text, achieving up to 99.80% accuracy.</a:t>
                      </a:r>
                      <a:endParaRPr lang="en-US" sz="15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A732212-F067-5E65-1ED8-6AF2E61F9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81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C28DA-1F89-51D5-C391-A929328A0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FE371A-0B7F-F78F-E9E7-00F312FBC518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219B9E-4F00-2CEB-9BE3-D0F57DDF7087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D6D77-3C3A-D597-6032-4E2E0CB886F5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3432A6-0148-F136-FEAD-87D3A41821F9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361BE-040F-9860-4167-54232CB7C8C3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4D60C8B-1043-A2F7-5610-38A34D82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60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EAB48-99B5-9540-03B2-C39ED973B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1998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9E8FF-A100-9871-17A3-B69F4C559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D329F07-3F78-C47C-2DEC-47CCFE3688DD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DF11C3-F586-DDC2-D114-B8E346CBA576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47106E-5423-16CC-39B6-22BD092D4C37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AC6175-1693-1F1A-DFFE-AAF5F48F4A3E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DECEE-4675-8614-FB1F-DEDEC0D61044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F2D35FC-6AFC-5E6B-83BD-29C4CD48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61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D9D7F-AF2D-F7CF-3C84-8B686AAB3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511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240E7-28FE-260E-FD18-E599E7468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BDA633-4F16-755F-FEE8-98AAE4DB108E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0E1C2-0D05-9A7B-5F52-641BA41A7631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8F141E-E933-F3BA-DB95-02B0BCB07F4D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137BD6-1AA5-B811-6F12-83C3E227E2CD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4BD91-F4A5-0011-DDF4-B5CF5705313C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2AB7F41B-76C6-3747-A782-5BAB71256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62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F8A40-3F7E-7F68-3298-52729FA39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33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B8169-8463-FAF9-16AF-D788217F2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5E9B2A-18C3-24C0-0021-5B69673511D6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1A747B-2BFE-6909-676F-B715D6B9ACA7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DFECD3-4808-80C6-843B-06385C186B89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6E0C2F-424E-C69D-6EB3-6D693AA958C6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4E16C-0837-CD32-6280-033353E4080A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8C4BD1EE-B205-8DA7-BAAD-A37A27388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63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7D65C-F706-19B2-79E1-28E4389D7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4742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19949-A966-1A08-F6AB-739D5DE6F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5FEB33-CD45-BF5E-C7BA-1C098388521E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C3A739-D6EF-00B6-F264-C4A472473B22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4B3642-DC37-2118-D698-8540243661B9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B0683F-9BD2-A394-79F6-4B781B8D9828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EB87B1-0BBE-DCE8-A907-B35A2BA52767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9A3D8023-BC53-3B0F-8178-587D231BF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64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4F7FA5-D7D3-F3D8-AC99-C67EB4D40DAA}"/>
              </a:ext>
            </a:extLst>
          </p:cNvPr>
          <p:cNvSpPr/>
          <p:nvPr/>
        </p:nvSpPr>
        <p:spPr>
          <a:xfrm>
            <a:off x="25344" y="191136"/>
            <a:ext cx="37282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FLOWCHART DIAGRAM </a:t>
            </a:r>
          </a:p>
        </p:txBody>
      </p:sp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BB89E21-5FC6-F7B7-5127-93D9E29F3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35" y="908720"/>
            <a:ext cx="7244729" cy="5277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C0F6D5-86B3-AA4B-1C36-FF23439B5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982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DEA36-7465-581D-9E94-487C9CA76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477719-DE42-DB28-8D3F-8FB59DDBBE05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1CC44C-A648-13BA-1AFC-B445C75BFDB3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805A8-B4E6-DE63-990A-F5FD732BB6CC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9E0952-79EB-E21D-5C7A-EEDB10B27873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30B711-0E15-1D3E-6EC4-9B266A814B2E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1D07AA5-64E2-7AB0-94C0-3B3A6F32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7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9FE67D-61A7-8FAD-2CBA-CF916F077EA4}"/>
              </a:ext>
            </a:extLst>
          </p:cNvPr>
          <p:cNvSpPr/>
          <p:nvPr/>
        </p:nvSpPr>
        <p:spPr>
          <a:xfrm>
            <a:off x="107504" y="178637"/>
            <a:ext cx="30285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LITERTURE SURVEY</a:t>
            </a:r>
            <a:endParaRPr lang="en-IN" sz="2800" dirty="0">
              <a:solidFill>
                <a:srgbClr val="C0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0ECAD0-39AF-899F-C48D-E9C01D4C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286846"/>
              </p:ext>
            </p:extLst>
          </p:nvPr>
        </p:nvGraphicFramePr>
        <p:xfrm>
          <a:off x="170622" y="836712"/>
          <a:ext cx="8793866" cy="5021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2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7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5835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YEAR OF 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PUBLISHED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DESCRIPTIONS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4256">
                <a:tc>
                  <a:txBody>
                    <a:bodyPr/>
                    <a:lstStyle/>
                    <a:p>
                      <a:r>
                        <a:rPr lang="en-IN" sz="15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Innovation Design: The Text to Braille-Based Technology in Computer Vision</a:t>
                      </a:r>
                      <a:endParaRPr lang="en-US" sz="15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Adi </a:t>
                      </a:r>
                      <a:r>
                        <a:rPr lang="en-IN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Pratama</a:t>
                      </a:r>
                      <a:r>
                        <a:rPr lang="en-IN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Putra , Muhamad  </a:t>
                      </a:r>
                      <a:r>
                        <a:rPr lang="en-IN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Khoirul</a:t>
                      </a:r>
                      <a:r>
                        <a:rPr lang="en-IN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Anam , Muhammad Zainal </a:t>
                      </a:r>
                      <a:r>
                        <a:rPr lang="en-IN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Roisul</a:t>
                      </a:r>
                      <a:r>
                        <a:rPr lang="en-IN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Amin , </a:t>
                      </a:r>
                      <a:r>
                        <a:rPr lang="en-IN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Rezki</a:t>
                      </a:r>
                      <a:r>
                        <a:rPr lang="en-IN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Nalandari</a:t>
                      </a:r>
                      <a:r>
                        <a:rPr lang="en-IN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Adi </a:t>
                      </a:r>
                      <a:r>
                        <a:rPr lang="en-IN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Mulyadi</a:t>
                      </a:r>
                      <a:r>
                        <a:rPr lang="en-IN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en-IN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Harwanti</a:t>
                      </a:r>
                      <a:r>
                        <a:rPr lang="en-IN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Noviandari</a:t>
                      </a:r>
                      <a:r>
                        <a:rPr lang="en-IN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Journal of Engineering Design And 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Text-to-Braille technology uses computer vision and OCR to convert text into tactile Braille output, enabling accessible communication for visually impaired individuals.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6844">
                <a:tc>
                  <a:txBody>
                    <a:bodyPr/>
                    <a:lstStyle/>
                    <a:p>
                      <a:r>
                        <a:rPr lang="en-IN" sz="15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Image Pre-Processing Effect on OCR’s Performance for Image Conversion</a:t>
                      </a:r>
                    </a:p>
                    <a:p>
                      <a:r>
                        <a:rPr lang="en-IN" sz="15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 Braille Unicode</a:t>
                      </a:r>
                      <a:endParaRPr lang="en-IN" sz="1500" b="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Andrean </a:t>
                      </a:r>
                      <a:r>
                        <a:rPr lang="en-IN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Ignasiusa</a:t>
                      </a:r>
                      <a:r>
                        <a:rPr lang="en-IN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Joerio</a:t>
                      </a:r>
                      <a:r>
                        <a:rPr lang="en-IN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Christo </a:t>
                      </a:r>
                      <a:r>
                        <a:rPr lang="en-IN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Chandraa</a:t>
                      </a:r>
                      <a:r>
                        <a:rPr lang="en-IN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Roberto </a:t>
                      </a:r>
                      <a:r>
                        <a:rPr lang="en-IN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Oscadinataa</a:t>
                      </a:r>
                      <a:r>
                        <a:rPr lang="en-IN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Derwin </a:t>
                      </a:r>
                      <a:r>
                        <a:rPr lang="en-IN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Suhartonoa</a:t>
                      </a:r>
                      <a:endParaRPr lang="en-IN" sz="15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Published By Science 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Converting image text to Braille Unicode and enhancing OCR accuracy with pre-processing techniques.</a:t>
                      </a:r>
                      <a:endParaRPr lang="en-US" sz="15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92C472F-F499-83B8-ECBB-03C7A3328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4624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819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54C04E4-D790-42A3-8C76-2D46558D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8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344" y="191136"/>
            <a:ext cx="28184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cs typeface="Arial" panose="020B0604020202020204" pitchFamily="34" charset="0"/>
              </a:rPr>
              <a:t>E</a:t>
            </a:r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XISTING SYSTEM</a:t>
            </a:r>
            <a:endParaRPr lang="en-IN" sz="28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78A83D-5430-679F-3799-859EC2485AED}"/>
              </a:ext>
            </a:extLst>
          </p:cNvPr>
          <p:cNvSpPr txBox="1"/>
          <p:nvPr/>
        </p:nvSpPr>
        <p:spPr>
          <a:xfrm>
            <a:off x="155796" y="1419274"/>
            <a:ext cx="8832408" cy="3681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Many assistive tools are available, but they usually work separately for different disabilities.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Most systems do not provide real-time support or instant feedback, making them slow and less helpful.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is limited integration of features like gesture recognition, speech feedback, and text translation.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These systems may not be user-friendly for everyone and can be expensive or hard to access.</a:t>
            </a:r>
            <a:endParaRPr lang="en-IN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BE3EF-8FCB-FE27-3C0B-691BA9471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169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CB636-6CA6-0767-C75A-07FDF5013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65A2B7-AAA7-F64F-00E7-2F9143E058FA}"/>
              </a:ext>
            </a:extLst>
          </p:cNvPr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4345EC-37B1-006E-E098-72DF4435BAA5}"/>
              </a:ext>
            </a:extLst>
          </p:cNvPr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95BDE4-975A-DFAC-FC88-DFDEF4AC4CC5}"/>
              </a:ext>
            </a:extLst>
          </p:cNvPr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29193D-A95D-0D88-3E42-8FC4A0D2B9BB}"/>
              </a:ext>
            </a:extLst>
          </p:cNvPr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00DE6-4B6E-4DF5-B5A7-43C8B231B69A}"/>
              </a:ext>
            </a:extLst>
          </p:cNvPr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77D098E4-975F-5C2C-411B-A941214B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pPr/>
              <a:t>9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5A2157-BDB8-535F-D4A0-22DD7C2433E3}"/>
              </a:ext>
            </a:extLst>
          </p:cNvPr>
          <p:cNvSpPr/>
          <p:nvPr/>
        </p:nvSpPr>
        <p:spPr>
          <a:xfrm>
            <a:off x="0" y="226855"/>
            <a:ext cx="53109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LIMITATIONS OF EXISTING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D5AAB5-7036-70C2-8301-1ECBF70D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618"/>
            <a:ext cx="2466552" cy="6730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1F17E3-3873-3907-1FD9-3ED48AD73AF7}"/>
              </a:ext>
            </a:extLst>
          </p:cNvPr>
          <p:cNvSpPr txBox="1"/>
          <p:nvPr/>
        </p:nvSpPr>
        <p:spPr>
          <a:xfrm>
            <a:off x="256188" y="958984"/>
            <a:ext cx="8325813" cy="500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No real-time communication support.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No Voice Commands or Accessibility Features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Dependence on Internet Connection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No Unified Platform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No Reporting/Analytics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No Voice Commands or Accessibility Features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Can’t Handle Video or GIFs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Sign language tools are often slow or inaccurate.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Braille conversion tools are rarely web-based.</a:t>
            </a:r>
          </a:p>
        </p:txBody>
      </p:sp>
    </p:spTree>
    <p:extLst>
      <p:ext uri="{BB962C8B-B14F-4D97-AF65-F5344CB8AC3E}">
        <p14:creationId xmlns:p14="http://schemas.microsoft.com/office/powerpoint/2010/main" val="167832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6976</TotalTime>
  <Words>2318</Words>
  <Application>Microsoft Office PowerPoint</Application>
  <PresentationFormat>On-screen Show (4:3)</PresentationFormat>
  <Paragraphs>361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Aptos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Deftones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CRESCENT</dc:creator>
  <cp:lastModifiedBy>RBS Sanjesh</cp:lastModifiedBy>
  <cp:revision>529</cp:revision>
  <dcterms:created xsi:type="dcterms:W3CDTF">2020-12-10T05:13:00Z</dcterms:created>
  <dcterms:modified xsi:type="dcterms:W3CDTF">2025-05-05T09:02:47Z</dcterms:modified>
</cp:coreProperties>
</file>